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65" r:id="rId3"/>
    <p:sldId id="263" r:id="rId4"/>
    <p:sldId id="264" r:id="rId5"/>
    <p:sldId id="269" r:id="rId6"/>
    <p:sldId id="266" r:id="rId7"/>
    <p:sldId id="270" r:id="rId8"/>
    <p:sldId id="267" r:id="rId9"/>
    <p:sldId id="271" r:id="rId10"/>
    <p:sldId id="272" r:id="rId11"/>
    <p:sldId id="273" r:id="rId12"/>
    <p:sldId id="274" r:id="rId13"/>
    <p:sldId id="275" r:id="rId14"/>
    <p:sldId id="276" r:id="rId15"/>
    <p:sldId id="277" r:id="rId16"/>
    <p:sldId id="278" r:id="rId17"/>
    <p:sldId id="279" r:id="rId18"/>
  </p:sldIdLst>
  <p:sldSz cx="9144000" cy="6858000" type="screen4x3"/>
  <p:notesSz cx="6845300" cy="9196388"/>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6">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9966"/>
    <a:srgbClr val="009999"/>
    <a:srgbClr val="B2B2B2"/>
    <a:srgbClr val="00FFCC"/>
    <a:srgbClr val="008080"/>
    <a:srgbClr val="00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2893" autoAdjust="0"/>
  </p:normalViewPr>
  <p:slideViewPr>
    <p:cSldViewPr>
      <p:cViewPr varScale="1">
        <p:scale>
          <a:sx n="69" d="100"/>
          <a:sy n="69" d="100"/>
        </p:scale>
        <p:origin x="54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8"/>
    </p:cViewPr>
  </p:sorterViewPr>
  <p:notesViewPr>
    <p:cSldViewPr>
      <p:cViewPr varScale="1">
        <p:scale>
          <a:sx n="58" d="100"/>
          <a:sy n="58" d="100"/>
        </p:scale>
        <p:origin x="-1764" y="-96"/>
      </p:cViewPr>
      <p:guideLst>
        <p:guide orient="horz" pos="2896"/>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4340" name="Rectangle 4"/>
          <p:cNvSpPr>
            <a:spLocks noGrp="1" noChangeArrowheads="1"/>
          </p:cNvSpPr>
          <p:nvPr>
            <p:ph type="ftr" sz="quarter" idx="2"/>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4341" name="Rectangle 5"/>
          <p:cNvSpPr>
            <a:spLocks noGrp="1" noChangeArrowheads="1"/>
          </p:cNvSpPr>
          <p:nvPr>
            <p:ph type="sldNum" sz="quarter" idx="3"/>
          </p:nvPr>
        </p:nvSpPr>
        <p:spPr bwMode="auto">
          <a:xfrm>
            <a:off x="38862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753D293D-D21C-49C6-9113-D58AE08E0A78}" type="slidenum">
              <a:rPr lang="en-US"/>
              <a:pPr/>
              <a:t>‹#›</a:t>
            </a:fld>
            <a:endParaRPr lang="en-US"/>
          </a:p>
        </p:txBody>
      </p:sp>
    </p:spTree>
    <p:extLst>
      <p:ext uri="{BB962C8B-B14F-4D97-AF65-F5344CB8AC3E}">
        <p14:creationId xmlns:p14="http://schemas.microsoft.com/office/powerpoint/2010/main" val="4279810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122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914400" y="4343400"/>
            <a:ext cx="5029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2295" name="Rectangle 7"/>
          <p:cNvSpPr>
            <a:spLocks noGrp="1" noChangeArrowheads="1"/>
          </p:cNvSpPr>
          <p:nvPr>
            <p:ph type="sldNum" sz="quarter" idx="5"/>
          </p:nvPr>
        </p:nvSpPr>
        <p:spPr bwMode="auto">
          <a:xfrm>
            <a:off x="38862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C9B7A18A-3D28-426D-AA86-49A35F30D60D}" type="slidenum">
              <a:rPr lang="en-US"/>
              <a:pPr/>
              <a:t>‹#›</a:t>
            </a:fld>
            <a:endParaRPr lang="en-US"/>
          </a:p>
        </p:txBody>
      </p:sp>
    </p:spTree>
    <p:extLst>
      <p:ext uri="{BB962C8B-B14F-4D97-AF65-F5344CB8AC3E}">
        <p14:creationId xmlns:p14="http://schemas.microsoft.com/office/powerpoint/2010/main" val="1362826396"/>
      </p:ext>
    </p:extLst>
  </p:cSld>
  <p:clrMap bg1="lt1" tx1="dk1" bg2="lt2" tx2="dk2" accent1="accent1" accent2="accent2" accent3="accent3" accent4="accent4" accent5="accent5" accent6="accent6" hlink="hlink" folHlink="folHlink"/>
  <p:notesStyle>
    <a:lvl1pPr algn="l" defTabSz="911225"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5613" algn="l" defTabSz="911225"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2813" algn="l" defTabSz="911225"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68425" algn="l" defTabSz="911225"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5625" algn="l" defTabSz="911225"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66A4D-50EE-45D3-8721-9C4B2E3049D9}" type="slidenum">
              <a:rPr lang="en-US"/>
              <a:pPr/>
              <a:t>1</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t>Matter can be defined as anything that takes up space, has mass, and has inertia. Chemistry is the study of matter and its interactions. This is an introduction to the most basic categories of matter.</a:t>
            </a:r>
          </a:p>
        </p:txBody>
      </p:sp>
    </p:spTree>
    <p:extLst>
      <p:ext uri="{BB962C8B-B14F-4D97-AF65-F5344CB8AC3E}">
        <p14:creationId xmlns:p14="http://schemas.microsoft.com/office/powerpoint/2010/main" val="3961367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5F9BA3-19C0-417A-9BDE-B090E0A91E96}" type="slidenum">
              <a:rPr lang="en-US"/>
              <a:pPr/>
              <a:t>15</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pPr>
              <a:buFont typeface="Wingdings" pitchFamily="2" charset="2"/>
              <a:buNone/>
            </a:pPr>
            <a:endParaRPr lang="en-US"/>
          </a:p>
        </p:txBody>
      </p:sp>
    </p:spTree>
    <p:extLst>
      <p:ext uri="{BB962C8B-B14F-4D97-AF65-F5344CB8AC3E}">
        <p14:creationId xmlns:p14="http://schemas.microsoft.com/office/powerpoint/2010/main" val="3560288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D246EF-5BC7-4C49-A398-FD6E93D96231}" type="slidenum">
              <a:rPr lang="en-US"/>
              <a:pPr/>
              <a:t>16</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pPr>
              <a:buFont typeface="Wingdings" pitchFamily="2" charset="2"/>
              <a:buNone/>
            </a:pPr>
            <a:r>
              <a:rPr lang="en-US"/>
              <a:t>In a plasma the electrons have been stripped away from the central nucleus. Therefore, a plasma consists of a sea of ions and electrons and is a very good conductor of electricity and is affected by magnetic fields. Electrons are separated from their respective nucleus when enough heat is applied. In a controlled thermonuclear fusion research, plasmas are heated to over 100 million degrees. </a:t>
            </a:r>
          </a:p>
        </p:txBody>
      </p:sp>
    </p:spTree>
    <p:extLst>
      <p:ext uri="{BB962C8B-B14F-4D97-AF65-F5344CB8AC3E}">
        <p14:creationId xmlns:p14="http://schemas.microsoft.com/office/powerpoint/2010/main" val="2717555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9E27E6-6577-45B1-ACF9-0AE020FAFDCD}" type="slidenum">
              <a:rPr lang="en-US"/>
              <a:pPr/>
              <a:t>17</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t>The different states of matter are categorized by the arrangement and energy of the particles at normal temperatures and pressures. The state of matter can be altered by adding or removing energy and/or pressure which can affect the arrangement and energy of the particles. </a:t>
            </a:r>
          </a:p>
        </p:txBody>
      </p:sp>
    </p:spTree>
    <p:extLst>
      <p:ext uri="{BB962C8B-B14F-4D97-AF65-F5344CB8AC3E}">
        <p14:creationId xmlns:p14="http://schemas.microsoft.com/office/powerpoint/2010/main" val="2636961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42B057-C1F4-40D3-A3CF-08E430302E87}" type="slidenum">
              <a:rPr lang="en-US"/>
              <a:pPr/>
              <a:t>2</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t>The most basic classification scheme of matter is based on the states of solid, liquid, gas, and plasma. Of these the least discussed in most texts is plasma even though it is the most abundant of all states. 99% of all matter in the universe is plasma.</a:t>
            </a:r>
          </a:p>
        </p:txBody>
      </p:sp>
    </p:spTree>
    <p:extLst>
      <p:ext uri="{BB962C8B-B14F-4D97-AF65-F5344CB8AC3E}">
        <p14:creationId xmlns:p14="http://schemas.microsoft.com/office/powerpoint/2010/main" val="4000358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D60B3-C017-4BD4-AC75-6F481E1056D0}" type="slidenum">
              <a:rPr lang="en-US"/>
              <a:pPr/>
              <a:t>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t>The different states of matter are categorized by the arrangement and energy of the particles at normal temperatures and pressures. The state of matter can be altered by adding or removing energy and/or pressure which can affect the arrangement and energy of the particles. </a:t>
            </a:r>
          </a:p>
        </p:txBody>
      </p:sp>
    </p:spTree>
    <p:extLst>
      <p:ext uri="{BB962C8B-B14F-4D97-AF65-F5344CB8AC3E}">
        <p14:creationId xmlns:p14="http://schemas.microsoft.com/office/powerpoint/2010/main" val="758874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8AB1DE-F840-48C1-A6C5-2CAC6A587C05}" type="slidenum">
              <a:rPr lang="en-US"/>
              <a:pPr/>
              <a:t>9</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Particles of a gas move randomly and must be contained from all surfaces.</a:t>
            </a:r>
          </a:p>
        </p:txBody>
      </p:sp>
    </p:spTree>
    <p:extLst>
      <p:ext uri="{BB962C8B-B14F-4D97-AF65-F5344CB8AC3E}">
        <p14:creationId xmlns:p14="http://schemas.microsoft.com/office/powerpoint/2010/main" val="2458145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665725-63AF-4AFF-8BAF-5DC7F53EFBE8}" type="slidenum">
              <a:rPr lang="en-US"/>
              <a:pPr/>
              <a:t>10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a:buFont typeface="Wingdings" pitchFamily="2" charset="2"/>
              <a:buNone/>
            </a:pPr>
            <a:r>
              <a:rPr lang="en-US"/>
              <a:t>In a plasma the electrons have been stripped away from the central nucleus. Therefore, a plasma consists of a sea of ions and electrons and is a very good conductor of electricity and is affected by magnetic fields. Electrons are separated from their respective nucleus when enough heat is applied. In a controlled thermonuclear fusion research, plasmas are heated to over 100 million degrees. </a:t>
            </a:r>
          </a:p>
        </p:txBody>
      </p:sp>
    </p:spTree>
    <p:extLst>
      <p:ext uri="{BB962C8B-B14F-4D97-AF65-F5344CB8AC3E}">
        <p14:creationId xmlns:p14="http://schemas.microsoft.com/office/powerpoint/2010/main" val="1692083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597E1A-185C-4882-95E5-7C62E750B720}" type="slidenum">
              <a:rPr lang="en-US"/>
              <a:pPr/>
              <a:t>11</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The negatively charged electrons (yellow) are freely streaming through the positively charged ions (blue). </a:t>
            </a:r>
          </a:p>
        </p:txBody>
      </p:sp>
    </p:spTree>
    <p:extLst>
      <p:ext uri="{BB962C8B-B14F-4D97-AF65-F5344CB8AC3E}">
        <p14:creationId xmlns:p14="http://schemas.microsoft.com/office/powerpoint/2010/main" val="1248215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543E2-70A4-4E3D-9A11-FE3D079C53C3}" type="slidenum">
              <a:rPr lang="en-US"/>
              <a:pPr/>
              <a:t>12</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t>Plasma can be found in stars, fluorescent light bulbs, Cathode Ray Tubes, neon signs, and lightening.</a:t>
            </a:r>
          </a:p>
        </p:txBody>
      </p:sp>
    </p:spTree>
    <p:extLst>
      <p:ext uri="{BB962C8B-B14F-4D97-AF65-F5344CB8AC3E}">
        <p14:creationId xmlns:p14="http://schemas.microsoft.com/office/powerpoint/2010/main" val="4010140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4C13C3-C4AF-4312-AF87-47681D815768}" type="slidenum">
              <a:rPr lang="en-US"/>
              <a:pPr/>
              <a:t>13</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pPr>
              <a:buFont typeface="Wingdings" pitchFamily="2" charset="2"/>
              <a:buNone/>
            </a:pPr>
            <a:endParaRPr lang="en-US"/>
          </a:p>
        </p:txBody>
      </p:sp>
    </p:spTree>
    <p:extLst>
      <p:ext uri="{BB962C8B-B14F-4D97-AF65-F5344CB8AC3E}">
        <p14:creationId xmlns:p14="http://schemas.microsoft.com/office/powerpoint/2010/main" val="1359791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93188D-3767-4968-8F6A-A4559265D2D3}" type="slidenum">
              <a:rPr lang="en-US"/>
              <a:pPr/>
              <a:t>14</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pPr>
              <a:buFont typeface="Wingdings" pitchFamily="2" charset="2"/>
              <a:buNone/>
            </a:pPr>
            <a:endParaRPr lang="en-US"/>
          </a:p>
        </p:txBody>
      </p:sp>
    </p:spTree>
    <p:extLst>
      <p:ext uri="{BB962C8B-B14F-4D97-AF65-F5344CB8AC3E}">
        <p14:creationId xmlns:p14="http://schemas.microsoft.com/office/powerpoint/2010/main" val="3809147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905000" y="1982788"/>
            <a:ext cx="7010400" cy="4875212"/>
          </a:xfrm>
          <a:prstGeom prst="rect">
            <a:avLst/>
          </a:prstGeom>
          <a:solidFill>
            <a:schemeClr val="accent1"/>
          </a:solidFill>
          <a:ln w="9525">
            <a:noFill/>
            <a:miter lim="800000"/>
            <a:headEnd/>
            <a:tailEnd/>
          </a:ln>
          <a:effectLst/>
        </p:spPr>
        <p:txBody>
          <a:bodyPr/>
          <a:lstStyle/>
          <a:p>
            <a:endParaRPr kumimoji="1" lang="en-US"/>
          </a:p>
        </p:txBody>
      </p:sp>
      <p:sp>
        <p:nvSpPr>
          <p:cNvPr id="3075" name="Rectangle 3"/>
          <p:cNvSpPr>
            <a:spLocks noChangeArrowheads="1"/>
          </p:cNvSpPr>
          <p:nvPr/>
        </p:nvSpPr>
        <p:spPr bwMode="auto">
          <a:xfrm>
            <a:off x="152400" y="1295400"/>
            <a:ext cx="8763000" cy="152400"/>
          </a:xfrm>
          <a:prstGeom prst="rect">
            <a:avLst/>
          </a:prstGeom>
          <a:solidFill>
            <a:schemeClr val="hlink"/>
          </a:solidFill>
          <a:ln w="9525">
            <a:noFill/>
            <a:miter lim="800000"/>
            <a:headEnd/>
            <a:tailEnd/>
          </a:ln>
          <a:effectLst/>
        </p:spPr>
        <p:txBody>
          <a:bodyPr/>
          <a:lstStyle/>
          <a:p>
            <a:endParaRPr kumimoji="1" lang="en-US"/>
          </a:p>
        </p:txBody>
      </p:sp>
      <p:grpSp>
        <p:nvGrpSpPr>
          <p:cNvPr id="3155" name="Group 83"/>
          <p:cNvGrpSpPr>
            <a:grpSpLocks/>
          </p:cNvGrpSpPr>
          <p:nvPr/>
        </p:nvGrpSpPr>
        <p:grpSpPr bwMode="auto">
          <a:xfrm>
            <a:off x="76200" y="228600"/>
            <a:ext cx="2133600" cy="6651625"/>
            <a:chOff x="48" y="144"/>
            <a:chExt cx="1344" cy="4190"/>
          </a:xfrm>
        </p:grpSpPr>
        <p:sp>
          <p:nvSpPr>
            <p:cNvPr id="3076" name="Rectangle 4"/>
            <p:cNvSpPr>
              <a:spLocks noChangeArrowheads="1"/>
            </p:cNvSpPr>
            <p:nvPr/>
          </p:nvSpPr>
          <p:spPr bwMode="auto">
            <a:xfrm>
              <a:off x="288" y="288"/>
              <a:ext cx="672" cy="768"/>
            </a:xfrm>
            <a:prstGeom prst="rect">
              <a:avLst/>
            </a:prstGeom>
            <a:solidFill>
              <a:schemeClr val="accent1"/>
            </a:solidFill>
            <a:ln w="9525">
              <a:noFill/>
              <a:miter lim="800000"/>
              <a:headEnd/>
              <a:tailEnd/>
            </a:ln>
            <a:effectLst/>
          </p:spPr>
          <p:txBody>
            <a:bodyPr/>
            <a:lstStyle/>
            <a:p>
              <a:endParaRPr lang="en-US"/>
            </a:p>
          </p:txBody>
        </p:sp>
        <p:sp>
          <p:nvSpPr>
            <p:cNvPr id="3077" name="Rectangle 5"/>
            <p:cNvSpPr>
              <a:spLocks noChangeArrowheads="1"/>
            </p:cNvSpPr>
            <p:nvPr/>
          </p:nvSpPr>
          <p:spPr bwMode="auto">
            <a:xfrm>
              <a:off x="288" y="1248"/>
              <a:ext cx="672" cy="3071"/>
            </a:xfrm>
            <a:prstGeom prst="rect">
              <a:avLst/>
            </a:prstGeom>
            <a:solidFill>
              <a:schemeClr val="bg2"/>
            </a:solidFill>
            <a:ln w="9525">
              <a:noFill/>
              <a:miter lim="800000"/>
              <a:headEnd/>
              <a:tailEnd/>
            </a:ln>
            <a:effectLst/>
          </p:spPr>
          <p:txBody>
            <a:bodyPr/>
            <a:lstStyle/>
            <a:p>
              <a:endParaRPr lang="en-US"/>
            </a:p>
          </p:txBody>
        </p:sp>
        <p:sp>
          <p:nvSpPr>
            <p:cNvPr id="3078" name="Oval 6"/>
            <p:cNvSpPr>
              <a:spLocks noChangeArrowheads="1"/>
            </p:cNvSpPr>
            <p:nvPr/>
          </p:nvSpPr>
          <p:spPr bwMode="auto">
            <a:xfrm>
              <a:off x="192" y="1200"/>
              <a:ext cx="288" cy="288"/>
            </a:xfrm>
            <a:prstGeom prst="ellipse">
              <a:avLst/>
            </a:prstGeom>
            <a:noFill/>
            <a:ln w="12700" cap="sq">
              <a:solidFill>
                <a:srgbClr val="B2B2B2"/>
              </a:solidFill>
              <a:round/>
              <a:headEnd/>
              <a:tailEnd/>
            </a:ln>
            <a:effectLst/>
          </p:spPr>
          <p:txBody>
            <a:bodyPr/>
            <a:lstStyle/>
            <a:p>
              <a:endParaRPr lang="en-US"/>
            </a:p>
          </p:txBody>
        </p:sp>
        <p:sp>
          <p:nvSpPr>
            <p:cNvPr id="3079" name="Oval 7"/>
            <p:cNvSpPr>
              <a:spLocks noChangeArrowheads="1"/>
            </p:cNvSpPr>
            <p:nvPr/>
          </p:nvSpPr>
          <p:spPr bwMode="auto">
            <a:xfrm>
              <a:off x="528" y="1344"/>
              <a:ext cx="288" cy="288"/>
            </a:xfrm>
            <a:prstGeom prst="ellipse">
              <a:avLst/>
            </a:prstGeom>
            <a:noFill/>
            <a:ln w="12700" cap="sq">
              <a:solidFill>
                <a:srgbClr val="B2B2B2"/>
              </a:solidFill>
              <a:round/>
              <a:headEnd/>
              <a:tailEnd/>
            </a:ln>
            <a:effectLst/>
          </p:spPr>
          <p:txBody>
            <a:bodyPr/>
            <a:lstStyle/>
            <a:p>
              <a:endParaRPr lang="en-US"/>
            </a:p>
          </p:txBody>
        </p:sp>
        <p:sp>
          <p:nvSpPr>
            <p:cNvPr id="3080" name="Oval 8"/>
            <p:cNvSpPr>
              <a:spLocks noChangeArrowheads="1"/>
            </p:cNvSpPr>
            <p:nvPr/>
          </p:nvSpPr>
          <p:spPr bwMode="auto">
            <a:xfrm>
              <a:off x="336" y="1584"/>
              <a:ext cx="288" cy="288"/>
            </a:xfrm>
            <a:prstGeom prst="ellipse">
              <a:avLst/>
            </a:prstGeom>
            <a:noFill/>
            <a:ln w="12700" cap="sq">
              <a:solidFill>
                <a:srgbClr val="B2B2B2"/>
              </a:solidFill>
              <a:round/>
              <a:headEnd/>
              <a:tailEnd/>
            </a:ln>
            <a:effectLst/>
          </p:spPr>
          <p:txBody>
            <a:bodyPr/>
            <a:lstStyle/>
            <a:p>
              <a:endParaRPr lang="en-US"/>
            </a:p>
          </p:txBody>
        </p:sp>
        <p:sp>
          <p:nvSpPr>
            <p:cNvPr id="3081" name="Oval 9"/>
            <p:cNvSpPr>
              <a:spLocks noChangeArrowheads="1"/>
            </p:cNvSpPr>
            <p:nvPr/>
          </p:nvSpPr>
          <p:spPr bwMode="auto">
            <a:xfrm>
              <a:off x="624" y="1152"/>
              <a:ext cx="288" cy="288"/>
            </a:xfrm>
            <a:prstGeom prst="ellipse">
              <a:avLst/>
            </a:prstGeom>
            <a:noFill/>
            <a:ln w="12700" cap="sq">
              <a:solidFill>
                <a:srgbClr val="B2B2B2"/>
              </a:solidFill>
              <a:round/>
              <a:headEnd/>
              <a:tailEnd/>
            </a:ln>
            <a:effectLst/>
          </p:spPr>
          <p:txBody>
            <a:bodyPr/>
            <a:lstStyle/>
            <a:p>
              <a:endParaRPr lang="en-US"/>
            </a:p>
          </p:txBody>
        </p:sp>
        <p:sp>
          <p:nvSpPr>
            <p:cNvPr id="3082" name="Oval 10"/>
            <p:cNvSpPr>
              <a:spLocks noChangeArrowheads="1"/>
            </p:cNvSpPr>
            <p:nvPr/>
          </p:nvSpPr>
          <p:spPr bwMode="auto">
            <a:xfrm>
              <a:off x="288" y="1296"/>
              <a:ext cx="288" cy="288"/>
            </a:xfrm>
            <a:prstGeom prst="ellipse">
              <a:avLst/>
            </a:prstGeom>
            <a:noFill/>
            <a:ln w="12700" cap="sq">
              <a:solidFill>
                <a:srgbClr val="B2B2B2"/>
              </a:solidFill>
              <a:round/>
              <a:headEnd/>
              <a:tailEnd/>
            </a:ln>
            <a:effectLst/>
          </p:spPr>
          <p:txBody>
            <a:bodyPr/>
            <a:lstStyle/>
            <a:p>
              <a:endParaRPr lang="en-US"/>
            </a:p>
          </p:txBody>
        </p:sp>
        <p:sp>
          <p:nvSpPr>
            <p:cNvPr id="3083" name="Oval 11"/>
            <p:cNvSpPr>
              <a:spLocks noChangeArrowheads="1"/>
            </p:cNvSpPr>
            <p:nvPr/>
          </p:nvSpPr>
          <p:spPr bwMode="auto">
            <a:xfrm>
              <a:off x="240" y="2880"/>
              <a:ext cx="288" cy="288"/>
            </a:xfrm>
            <a:prstGeom prst="ellipse">
              <a:avLst/>
            </a:prstGeom>
            <a:noFill/>
            <a:ln w="12700" cap="sq">
              <a:solidFill>
                <a:srgbClr val="B2B2B2"/>
              </a:solidFill>
              <a:round/>
              <a:headEnd/>
              <a:tailEnd/>
            </a:ln>
            <a:effectLst/>
          </p:spPr>
          <p:txBody>
            <a:bodyPr/>
            <a:lstStyle/>
            <a:p>
              <a:endParaRPr lang="en-US"/>
            </a:p>
          </p:txBody>
        </p:sp>
        <p:sp>
          <p:nvSpPr>
            <p:cNvPr id="3084" name="Oval 12"/>
            <p:cNvSpPr>
              <a:spLocks noChangeArrowheads="1"/>
            </p:cNvSpPr>
            <p:nvPr/>
          </p:nvSpPr>
          <p:spPr bwMode="auto">
            <a:xfrm>
              <a:off x="768" y="1536"/>
              <a:ext cx="288" cy="288"/>
            </a:xfrm>
            <a:prstGeom prst="ellipse">
              <a:avLst/>
            </a:prstGeom>
            <a:noFill/>
            <a:ln w="12700" cap="sq">
              <a:solidFill>
                <a:srgbClr val="B2B2B2"/>
              </a:solidFill>
              <a:round/>
              <a:headEnd/>
              <a:tailEnd/>
            </a:ln>
            <a:effectLst/>
          </p:spPr>
          <p:txBody>
            <a:bodyPr/>
            <a:lstStyle/>
            <a:p>
              <a:endParaRPr lang="en-US"/>
            </a:p>
          </p:txBody>
        </p:sp>
        <p:sp>
          <p:nvSpPr>
            <p:cNvPr id="3085" name="Oval 13"/>
            <p:cNvSpPr>
              <a:spLocks noChangeArrowheads="1"/>
            </p:cNvSpPr>
            <p:nvPr/>
          </p:nvSpPr>
          <p:spPr bwMode="auto">
            <a:xfrm>
              <a:off x="528" y="1728"/>
              <a:ext cx="288" cy="288"/>
            </a:xfrm>
            <a:prstGeom prst="ellipse">
              <a:avLst/>
            </a:prstGeom>
            <a:noFill/>
            <a:ln w="12700" cap="sq">
              <a:solidFill>
                <a:srgbClr val="B2B2B2"/>
              </a:solidFill>
              <a:round/>
              <a:headEnd/>
              <a:tailEnd/>
            </a:ln>
            <a:effectLst/>
          </p:spPr>
          <p:txBody>
            <a:bodyPr/>
            <a:lstStyle/>
            <a:p>
              <a:endParaRPr lang="en-US"/>
            </a:p>
          </p:txBody>
        </p:sp>
        <p:sp>
          <p:nvSpPr>
            <p:cNvPr id="3086" name="Oval 14"/>
            <p:cNvSpPr>
              <a:spLocks noChangeArrowheads="1"/>
            </p:cNvSpPr>
            <p:nvPr/>
          </p:nvSpPr>
          <p:spPr bwMode="auto">
            <a:xfrm>
              <a:off x="576" y="1968"/>
              <a:ext cx="288" cy="288"/>
            </a:xfrm>
            <a:prstGeom prst="ellipse">
              <a:avLst/>
            </a:prstGeom>
            <a:noFill/>
            <a:ln w="12700" cap="sq">
              <a:solidFill>
                <a:srgbClr val="B2B2B2"/>
              </a:solidFill>
              <a:round/>
              <a:headEnd/>
              <a:tailEnd/>
            </a:ln>
            <a:effectLst/>
          </p:spPr>
          <p:txBody>
            <a:bodyPr/>
            <a:lstStyle/>
            <a:p>
              <a:endParaRPr lang="en-US"/>
            </a:p>
          </p:txBody>
        </p:sp>
        <p:sp>
          <p:nvSpPr>
            <p:cNvPr id="3087" name="Oval 15"/>
            <p:cNvSpPr>
              <a:spLocks noChangeArrowheads="1"/>
            </p:cNvSpPr>
            <p:nvPr/>
          </p:nvSpPr>
          <p:spPr bwMode="auto">
            <a:xfrm>
              <a:off x="384" y="1968"/>
              <a:ext cx="288" cy="288"/>
            </a:xfrm>
            <a:prstGeom prst="ellipse">
              <a:avLst/>
            </a:prstGeom>
            <a:noFill/>
            <a:ln w="12700" cap="sq">
              <a:solidFill>
                <a:srgbClr val="B2B2B2"/>
              </a:solidFill>
              <a:round/>
              <a:headEnd/>
              <a:tailEnd/>
            </a:ln>
            <a:effectLst/>
          </p:spPr>
          <p:txBody>
            <a:bodyPr/>
            <a:lstStyle/>
            <a:p>
              <a:endParaRPr lang="en-US"/>
            </a:p>
          </p:txBody>
        </p:sp>
        <p:sp>
          <p:nvSpPr>
            <p:cNvPr id="3088" name="Oval 16"/>
            <p:cNvSpPr>
              <a:spLocks noChangeArrowheads="1"/>
            </p:cNvSpPr>
            <p:nvPr/>
          </p:nvSpPr>
          <p:spPr bwMode="auto">
            <a:xfrm>
              <a:off x="192" y="1776"/>
              <a:ext cx="288" cy="288"/>
            </a:xfrm>
            <a:prstGeom prst="ellipse">
              <a:avLst/>
            </a:prstGeom>
            <a:noFill/>
            <a:ln w="12700" cap="sq">
              <a:solidFill>
                <a:srgbClr val="B2B2B2"/>
              </a:solidFill>
              <a:round/>
              <a:headEnd/>
              <a:tailEnd/>
            </a:ln>
            <a:effectLst/>
          </p:spPr>
          <p:txBody>
            <a:bodyPr/>
            <a:lstStyle/>
            <a:p>
              <a:endParaRPr lang="en-US"/>
            </a:p>
          </p:txBody>
        </p:sp>
        <p:sp>
          <p:nvSpPr>
            <p:cNvPr id="3089" name="Oval 17"/>
            <p:cNvSpPr>
              <a:spLocks noChangeArrowheads="1"/>
            </p:cNvSpPr>
            <p:nvPr/>
          </p:nvSpPr>
          <p:spPr bwMode="auto">
            <a:xfrm>
              <a:off x="240" y="2304"/>
              <a:ext cx="288" cy="288"/>
            </a:xfrm>
            <a:prstGeom prst="ellipse">
              <a:avLst/>
            </a:prstGeom>
            <a:noFill/>
            <a:ln w="12700" cap="sq">
              <a:solidFill>
                <a:srgbClr val="B2B2B2"/>
              </a:solidFill>
              <a:round/>
              <a:headEnd/>
              <a:tailEnd/>
            </a:ln>
            <a:effectLst/>
          </p:spPr>
          <p:txBody>
            <a:bodyPr/>
            <a:lstStyle/>
            <a:p>
              <a:endParaRPr lang="en-US"/>
            </a:p>
          </p:txBody>
        </p:sp>
        <p:sp>
          <p:nvSpPr>
            <p:cNvPr id="3090" name="Oval 18"/>
            <p:cNvSpPr>
              <a:spLocks noChangeArrowheads="1"/>
            </p:cNvSpPr>
            <p:nvPr/>
          </p:nvSpPr>
          <p:spPr bwMode="auto">
            <a:xfrm>
              <a:off x="576" y="2304"/>
              <a:ext cx="288" cy="288"/>
            </a:xfrm>
            <a:prstGeom prst="ellipse">
              <a:avLst/>
            </a:prstGeom>
            <a:noFill/>
            <a:ln w="12700" cap="sq">
              <a:solidFill>
                <a:srgbClr val="B2B2B2"/>
              </a:solidFill>
              <a:round/>
              <a:headEnd/>
              <a:tailEnd/>
            </a:ln>
            <a:effectLst/>
          </p:spPr>
          <p:txBody>
            <a:bodyPr/>
            <a:lstStyle/>
            <a:p>
              <a:endParaRPr lang="en-US"/>
            </a:p>
          </p:txBody>
        </p:sp>
        <p:sp>
          <p:nvSpPr>
            <p:cNvPr id="3091" name="Oval 19"/>
            <p:cNvSpPr>
              <a:spLocks noChangeArrowheads="1"/>
            </p:cNvSpPr>
            <p:nvPr/>
          </p:nvSpPr>
          <p:spPr bwMode="auto">
            <a:xfrm>
              <a:off x="432" y="2256"/>
              <a:ext cx="288" cy="288"/>
            </a:xfrm>
            <a:prstGeom prst="ellipse">
              <a:avLst/>
            </a:prstGeom>
            <a:noFill/>
            <a:ln w="12700" cap="sq">
              <a:solidFill>
                <a:srgbClr val="B2B2B2"/>
              </a:solidFill>
              <a:round/>
              <a:headEnd/>
              <a:tailEnd/>
            </a:ln>
            <a:effectLst/>
          </p:spPr>
          <p:txBody>
            <a:bodyPr/>
            <a:lstStyle/>
            <a:p>
              <a:endParaRPr lang="en-US"/>
            </a:p>
          </p:txBody>
        </p:sp>
        <p:sp>
          <p:nvSpPr>
            <p:cNvPr id="3092" name="Oval 20"/>
            <p:cNvSpPr>
              <a:spLocks noChangeArrowheads="1"/>
            </p:cNvSpPr>
            <p:nvPr/>
          </p:nvSpPr>
          <p:spPr bwMode="auto">
            <a:xfrm>
              <a:off x="336" y="2688"/>
              <a:ext cx="288" cy="288"/>
            </a:xfrm>
            <a:prstGeom prst="ellipse">
              <a:avLst/>
            </a:prstGeom>
            <a:noFill/>
            <a:ln w="12700" cap="sq">
              <a:solidFill>
                <a:srgbClr val="B2B2B2"/>
              </a:solidFill>
              <a:round/>
              <a:headEnd/>
              <a:tailEnd/>
            </a:ln>
            <a:effectLst/>
          </p:spPr>
          <p:txBody>
            <a:bodyPr/>
            <a:lstStyle/>
            <a:p>
              <a:endParaRPr lang="en-US"/>
            </a:p>
          </p:txBody>
        </p:sp>
        <p:sp>
          <p:nvSpPr>
            <p:cNvPr id="3093" name="Oval 21"/>
            <p:cNvSpPr>
              <a:spLocks noChangeArrowheads="1"/>
            </p:cNvSpPr>
            <p:nvPr/>
          </p:nvSpPr>
          <p:spPr bwMode="auto">
            <a:xfrm>
              <a:off x="816" y="2208"/>
              <a:ext cx="288" cy="288"/>
            </a:xfrm>
            <a:prstGeom prst="ellipse">
              <a:avLst/>
            </a:prstGeom>
            <a:noFill/>
            <a:ln w="12700" cap="sq">
              <a:solidFill>
                <a:srgbClr val="B2B2B2"/>
              </a:solidFill>
              <a:round/>
              <a:headEnd/>
              <a:tailEnd/>
            </a:ln>
            <a:effectLst/>
          </p:spPr>
          <p:txBody>
            <a:bodyPr/>
            <a:lstStyle/>
            <a:p>
              <a:endParaRPr lang="en-US"/>
            </a:p>
          </p:txBody>
        </p:sp>
        <p:sp>
          <p:nvSpPr>
            <p:cNvPr id="3094" name="Oval 22"/>
            <p:cNvSpPr>
              <a:spLocks noChangeArrowheads="1"/>
            </p:cNvSpPr>
            <p:nvPr/>
          </p:nvSpPr>
          <p:spPr bwMode="auto">
            <a:xfrm>
              <a:off x="672" y="2688"/>
              <a:ext cx="288" cy="288"/>
            </a:xfrm>
            <a:prstGeom prst="ellipse">
              <a:avLst/>
            </a:prstGeom>
            <a:noFill/>
            <a:ln w="12700" cap="sq">
              <a:solidFill>
                <a:srgbClr val="B2B2B2"/>
              </a:solidFill>
              <a:round/>
              <a:headEnd/>
              <a:tailEnd/>
            </a:ln>
            <a:effectLst/>
          </p:spPr>
          <p:txBody>
            <a:bodyPr/>
            <a:lstStyle/>
            <a:p>
              <a:endParaRPr lang="en-US"/>
            </a:p>
          </p:txBody>
        </p:sp>
        <p:sp>
          <p:nvSpPr>
            <p:cNvPr id="3095" name="Oval 23"/>
            <p:cNvSpPr>
              <a:spLocks noChangeArrowheads="1"/>
            </p:cNvSpPr>
            <p:nvPr/>
          </p:nvSpPr>
          <p:spPr bwMode="auto">
            <a:xfrm>
              <a:off x="528" y="2928"/>
              <a:ext cx="288" cy="288"/>
            </a:xfrm>
            <a:prstGeom prst="ellipse">
              <a:avLst/>
            </a:prstGeom>
            <a:noFill/>
            <a:ln w="12700" cap="sq">
              <a:solidFill>
                <a:srgbClr val="B2B2B2"/>
              </a:solidFill>
              <a:round/>
              <a:headEnd/>
              <a:tailEnd/>
            </a:ln>
            <a:effectLst/>
          </p:spPr>
          <p:txBody>
            <a:bodyPr/>
            <a:lstStyle/>
            <a:p>
              <a:endParaRPr lang="en-US"/>
            </a:p>
          </p:txBody>
        </p:sp>
        <p:sp>
          <p:nvSpPr>
            <p:cNvPr id="3096" name="Oval 24"/>
            <p:cNvSpPr>
              <a:spLocks noChangeArrowheads="1"/>
            </p:cNvSpPr>
            <p:nvPr/>
          </p:nvSpPr>
          <p:spPr bwMode="auto">
            <a:xfrm>
              <a:off x="720" y="2352"/>
              <a:ext cx="288" cy="288"/>
            </a:xfrm>
            <a:prstGeom prst="ellipse">
              <a:avLst/>
            </a:prstGeom>
            <a:noFill/>
            <a:ln w="12700" cap="sq">
              <a:solidFill>
                <a:srgbClr val="B2B2B2"/>
              </a:solidFill>
              <a:round/>
              <a:headEnd/>
              <a:tailEnd/>
            </a:ln>
            <a:effectLst/>
          </p:spPr>
          <p:txBody>
            <a:bodyPr/>
            <a:lstStyle/>
            <a:p>
              <a:endParaRPr lang="en-US"/>
            </a:p>
          </p:txBody>
        </p:sp>
        <p:sp>
          <p:nvSpPr>
            <p:cNvPr id="3097" name="Oval 25"/>
            <p:cNvSpPr>
              <a:spLocks noChangeArrowheads="1"/>
            </p:cNvSpPr>
            <p:nvPr/>
          </p:nvSpPr>
          <p:spPr bwMode="auto">
            <a:xfrm>
              <a:off x="192" y="2544"/>
              <a:ext cx="288" cy="288"/>
            </a:xfrm>
            <a:prstGeom prst="ellipse">
              <a:avLst/>
            </a:prstGeom>
            <a:noFill/>
            <a:ln w="12700" cap="sq">
              <a:solidFill>
                <a:srgbClr val="B2B2B2"/>
              </a:solidFill>
              <a:round/>
              <a:headEnd/>
              <a:tailEnd/>
            </a:ln>
            <a:effectLst/>
          </p:spPr>
          <p:txBody>
            <a:bodyPr/>
            <a:lstStyle/>
            <a:p>
              <a:endParaRPr lang="en-US"/>
            </a:p>
          </p:txBody>
        </p:sp>
        <p:sp>
          <p:nvSpPr>
            <p:cNvPr id="3098" name="Oval 26"/>
            <p:cNvSpPr>
              <a:spLocks noChangeArrowheads="1"/>
            </p:cNvSpPr>
            <p:nvPr/>
          </p:nvSpPr>
          <p:spPr bwMode="auto">
            <a:xfrm>
              <a:off x="768" y="1872"/>
              <a:ext cx="288" cy="288"/>
            </a:xfrm>
            <a:prstGeom prst="ellipse">
              <a:avLst/>
            </a:prstGeom>
            <a:noFill/>
            <a:ln w="12700" cap="sq">
              <a:solidFill>
                <a:srgbClr val="B2B2B2"/>
              </a:solidFill>
              <a:round/>
              <a:headEnd/>
              <a:tailEnd/>
            </a:ln>
            <a:effectLst/>
          </p:spPr>
          <p:txBody>
            <a:bodyPr/>
            <a:lstStyle/>
            <a:p>
              <a:endParaRPr lang="en-US"/>
            </a:p>
          </p:txBody>
        </p:sp>
        <p:sp>
          <p:nvSpPr>
            <p:cNvPr id="3099" name="Oval 27"/>
            <p:cNvSpPr>
              <a:spLocks noChangeArrowheads="1"/>
            </p:cNvSpPr>
            <p:nvPr/>
          </p:nvSpPr>
          <p:spPr bwMode="auto">
            <a:xfrm>
              <a:off x="144" y="1968"/>
              <a:ext cx="288" cy="288"/>
            </a:xfrm>
            <a:prstGeom prst="ellipse">
              <a:avLst/>
            </a:prstGeom>
            <a:noFill/>
            <a:ln w="12700" cap="sq">
              <a:solidFill>
                <a:srgbClr val="B2B2B2"/>
              </a:solidFill>
              <a:round/>
              <a:headEnd/>
              <a:tailEnd/>
            </a:ln>
            <a:effectLst/>
          </p:spPr>
          <p:txBody>
            <a:bodyPr/>
            <a:lstStyle/>
            <a:p>
              <a:endParaRPr lang="en-US"/>
            </a:p>
          </p:txBody>
        </p:sp>
        <p:sp>
          <p:nvSpPr>
            <p:cNvPr id="3100" name="Oval 28"/>
            <p:cNvSpPr>
              <a:spLocks noChangeArrowheads="1"/>
            </p:cNvSpPr>
            <p:nvPr/>
          </p:nvSpPr>
          <p:spPr bwMode="auto">
            <a:xfrm>
              <a:off x="624" y="3072"/>
              <a:ext cx="288" cy="288"/>
            </a:xfrm>
            <a:prstGeom prst="ellipse">
              <a:avLst/>
            </a:prstGeom>
            <a:noFill/>
            <a:ln w="12700" cap="sq">
              <a:solidFill>
                <a:srgbClr val="B2B2B2"/>
              </a:solidFill>
              <a:round/>
              <a:headEnd/>
              <a:tailEnd/>
            </a:ln>
            <a:effectLst/>
          </p:spPr>
          <p:txBody>
            <a:bodyPr/>
            <a:lstStyle/>
            <a:p>
              <a:endParaRPr lang="en-US"/>
            </a:p>
          </p:txBody>
        </p:sp>
        <p:sp>
          <p:nvSpPr>
            <p:cNvPr id="3101" name="Oval 29"/>
            <p:cNvSpPr>
              <a:spLocks noChangeArrowheads="1"/>
            </p:cNvSpPr>
            <p:nvPr/>
          </p:nvSpPr>
          <p:spPr bwMode="auto">
            <a:xfrm>
              <a:off x="240" y="3264"/>
              <a:ext cx="288" cy="288"/>
            </a:xfrm>
            <a:prstGeom prst="ellipse">
              <a:avLst/>
            </a:prstGeom>
            <a:noFill/>
            <a:ln w="12700" cap="sq">
              <a:solidFill>
                <a:srgbClr val="B2B2B2"/>
              </a:solidFill>
              <a:round/>
              <a:headEnd/>
              <a:tailEnd/>
            </a:ln>
            <a:effectLst/>
          </p:spPr>
          <p:txBody>
            <a:bodyPr/>
            <a:lstStyle/>
            <a:p>
              <a:endParaRPr lang="en-US"/>
            </a:p>
          </p:txBody>
        </p:sp>
        <p:sp>
          <p:nvSpPr>
            <p:cNvPr id="3102" name="Oval 30"/>
            <p:cNvSpPr>
              <a:spLocks noChangeArrowheads="1"/>
            </p:cNvSpPr>
            <p:nvPr/>
          </p:nvSpPr>
          <p:spPr bwMode="auto">
            <a:xfrm>
              <a:off x="384" y="3264"/>
              <a:ext cx="288" cy="288"/>
            </a:xfrm>
            <a:prstGeom prst="ellipse">
              <a:avLst/>
            </a:prstGeom>
            <a:noFill/>
            <a:ln w="12700" cap="sq">
              <a:solidFill>
                <a:srgbClr val="B2B2B2"/>
              </a:solidFill>
              <a:round/>
              <a:headEnd/>
              <a:tailEnd/>
            </a:ln>
            <a:effectLst/>
          </p:spPr>
          <p:txBody>
            <a:bodyPr/>
            <a:lstStyle/>
            <a:p>
              <a:endParaRPr lang="en-US"/>
            </a:p>
          </p:txBody>
        </p:sp>
        <p:sp>
          <p:nvSpPr>
            <p:cNvPr id="3103" name="Oval 31"/>
            <p:cNvSpPr>
              <a:spLocks noChangeArrowheads="1"/>
            </p:cNvSpPr>
            <p:nvPr/>
          </p:nvSpPr>
          <p:spPr bwMode="auto">
            <a:xfrm>
              <a:off x="336" y="3120"/>
              <a:ext cx="288" cy="288"/>
            </a:xfrm>
            <a:prstGeom prst="ellipse">
              <a:avLst/>
            </a:prstGeom>
            <a:noFill/>
            <a:ln w="12700" cap="sq">
              <a:solidFill>
                <a:srgbClr val="B2B2B2"/>
              </a:solidFill>
              <a:round/>
              <a:headEnd/>
              <a:tailEnd/>
            </a:ln>
            <a:effectLst/>
          </p:spPr>
          <p:txBody>
            <a:bodyPr/>
            <a:lstStyle/>
            <a:p>
              <a:endParaRPr lang="en-US"/>
            </a:p>
          </p:txBody>
        </p:sp>
        <p:sp>
          <p:nvSpPr>
            <p:cNvPr id="3104" name="Oval 32"/>
            <p:cNvSpPr>
              <a:spLocks noChangeArrowheads="1"/>
            </p:cNvSpPr>
            <p:nvPr/>
          </p:nvSpPr>
          <p:spPr bwMode="auto">
            <a:xfrm>
              <a:off x="768" y="3264"/>
              <a:ext cx="288" cy="288"/>
            </a:xfrm>
            <a:prstGeom prst="ellipse">
              <a:avLst/>
            </a:prstGeom>
            <a:noFill/>
            <a:ln w="12700" cap="sq">
              <a:solidFill>
                <a:srgbClr val="B2B2B2"/>
              </a:solidFill>
              <a:round/>
              <a:headEnd/>
              <a:tailEnd/>
            </a:ln>
            <a:effectLst/>
          </p:spPr>
          <p:txBody>
            <a:bodyPr/>
            <a:lstStyle/>
            <a:p>
              <a:endParaRPr lang="en-US"/>
            </a:p>
          </p:txBody>
        </p:sp>
        <p:sp>
          <p:nvSpPr>
            <p:cNvPr id="3105" name="Oval 33"/>
            <p:cNvSpPr>
              <a:spLocks noChangeArrowheads="1"/>
            </p:cNvSpPr>
            <p:nvPr/>
          </p:nvSpPr>
          <p:spPr bwMode="auto">
            <a:xfrm>
              <a:off x="240" y="3696"/>
              <a:ext cx="288" cy="288"/>
            </a:xfrm>
            <a:prstGeom prst="ellipse">
              <a:avLst/>
            </a:prstGeom>
            <a:noFill/>
            <a:ln w="12700" cap="sq">
              <a:solidFill>
                <a:srgbClr val="B2B2B2"/>
              </a:solidFill>
              <a:round/>
              <a:headEnd/>
              <a:tailEnd/>
            </a:ln>
            <a:effectLst/>
          </p:spPr>
          <p:txBody>
            <a:bodyPr/>
            <a:lstStyle/>
            <a:p>
              <a:endParaRPr lang="en-US"/>
            </a:p>
          </p:txBody>
        </p:sp>
        <p:sp>
          <p:nvSpPr>
            <p:cNvPr id="3106" name="Oval 34"/>
            <p:cNvSpPr>
              <a:spLocks noChangeArrowheads="1"/>
            </p:cNvSpPr>
            <p:nvPr/>
          </p:nvSpPr>
          <p:spPr bwMode="auto">
            <a:xfrm>
              <a:off x="288" y="3600"/>
              <a:ext cx="288" cy="288"/>
            </a:xfrm>
            <a:prstGeom prst="ellipse">
              <a:avLst/>
            </a:prstGeom>
            <a:noFill/>
            <a:ln w="12700" cap="sq">
              <a:solidFill>
                <a:srgbClr val="B2B2B2"/>
              </a:solidFill>
              <a:round/>
              <a:headEnd/>
              <a:tailEnd/>
            </a:ln>
            <a:effectLst/>
          </p:spPr>
          <p:txBody>
            <a:bodyPr/>
            <a:lstStyle/>
            <a:p>
              <a:endParaRPr lang="en-US"/>
            </a:p>
          </p:txBody>
        </p:sp>
        <p:sp>
          <p:nvSpPr>
            <p:cNvPr id="3107" name="Oval 35"/>
            <p:cNvSpPr>
              <a:spLocks noChangeArrowheads="1"/>
            </p:cNvSpPr>
            <p:nvPr/>
          </p:nvSpPr>
          <p:spPr bwMode="auto">
            <a:xfrm>
              <a:off x="576" y="3408"/>
              <a:ext cx="288" cy="288"/>
            </a:xfrm>
            <a:prstGeom prst="ellipse">
              <a:avLst/>
            </a:prstGeom>
            <a:noFill/>
            <a:ln w="12700" cap="sq">
              <a:solidFill>
                <a:srgbClr val="B2B2B2"/>
              </a:solidFill>
              <a:round/>
              <a:headEnd/>
              <a:tailEnd/>
            </a:ln>
            <a:effectLst/>
          </p:spPr>
          <p:txBody>
            <a:bodyPr/>
            <a:lstStyle/>
            <a:p>
              <a:endParaRPr lang="en-US"/>
            </a:p>
          </p:txBody>
        </p:sp>
        <p:sp>
          <p:nvSpPr>
            <p:cNvPr id="3108" name="Oval 36"/>
            <p:cNvSpPr>
              <a:spLocks noChangeArrowheads="1"/>
            </p:cNvSpPr>
            <p:nvPr/>
          </p:nvSpPr>
          <p:spPr bwMode="auto">
            <a:xfrm>
              <a:off x="528" y="3648"/>
              <a:ext cx="288" cy="288"/>
            </a:xfrm>
            <a:prstGeom prst="ellipse">
              <a:avLst/>
            </a:prstGeom>
            <a:noFill/>
            <a:ln w="12700" cap="sq">
              <a:solidFill>
                <a:srgbClr val="B2B2B2"/>
              </a:solidFill>
              <a:round/>
              <a:headEnd/>
              <a:tailEnd/>
            </a:ln>
            <a:effectLst/>
          </p:spPr>
          <p:txBody>
            <a:bodyPr/>
            <a:lstStyle/>
            <a:p>
              <a:endParaRPr lang="en-US"/>
            </a:p>
          </p:txBody>
        </p:sp>
        <p:sp>
          <p:nvSpPr>
            <p:cNvPr id="3109" name="Oval 37"/>
            <p:cNvSpPr>
              <a:spLocks noChangeArrowheads="1"/>
            </p:cNvSpPr>
            <p:nvPr/>
          </p:nvSpPr>
          <p:spPr bwMode="auto">
            <a:xfrm>
              <a:off x="672" y="3600"/>
              <a:ext cx="288" cy="288"/>
            </a:xfrm>
            <a:prstGeom prst="ellipse">
              <a:avLst/>
            </a:prstGeom>
            <a:noFill/>
            <a:ln w="12700" cap="sq">
              <a:solidFill>
                <a:srgbClr val="B2B2B2"/>
              </a:solidFill>
              <a:round/>
              <a:headEnd/>
              <a:tailEnd/>
            </a:ln>
            <a:effectLst/>
          </p:spPr>
          <p:txBody>
            <a:bodyPr/>
            <a:lstStyle/>
            <a:p>
              <a:endParaRPr lang="en-US"/>
            </a:p>
          </p:txBody>
        </p:sp>
        <p:sp>
          <p:nvSpPr>
            <p:cNvPr id="3110" name="Oval 38"/>
            <p:cNvSpPr>
              <a:spLocks noChangeArrowheads="1"/>
            </p:cNvSpPr>
            <p:nvPr/>
          </p:nvSpPr>
          <p:spPr bwMode="auto">
            <a:xfrm>
              <a:off x="384" y="3936"/>
              <a:ext cx="288" cy="288"/>
            </a:xfrm>
            <a:prstGeom prst="ellipse">
              <a:avLst/>
            </a:prstGeom>
            <a:noFill/>
            <a:ln w="12700" cap="sq">
              <a:solidFill>
                <a:srgbClr val="B2B2B2"/>
              </a:solidFill>
              <a:round/>
              <a:headEnd/>
              <a:tailEnd/>
            </a:ln>
            <a:effectLst/>
          </p:spPr>
          <p:txBody>
            <a:bodyPr/>
            <a:lstStyle/>
            <a:p>
              <a:endParaRPr lang="en-US"/>
            </a:p>
          </p:txBody>
        </p:sp>
        <p:sp>
          <p:nvSpPr>
            <p:cNvPr id="3111" name="Oval 39"/>
            <p:cNvSpPr>
              <a:spLocks noChangeArrowheads="1"/>
            </p:cNvSpPr>
            <p:nvPr/>
          </p:nvSpPr>
          <p:spPr bwMode="auto">
            <a:xfrm>
              <a:off x="576" y="3889"/>
              <a:ext cx="288" cy="288"/>
            </a:xfrm>
            <a:prstGeom prst="ellipse">
              <a:avLst/>
            </a:prstGeom>
            <a:noFill/>
            <a:ln w="12700" cap="sq">
              <a:solidFill>
                <a:srgbClr val="B2B2B2"/>
              </a:solidFill>
              <a:round/>
              <a:headEnd/>
              <a:tailEnd/>
            </a:ln>
            <a:effectLst/>
          </p:spPr>
          <p:txBody>
            <a:bodyPr/>
            <a:lstStyle/>
            <a:p>
              <a:endParaRPr lang="en-US"/>
            </a:p>
          </p:txBody>
        </p:sp>
        <p:sp>
          <p:nvSpPr>
            <p:cNvPr id="3112" name="Oval 40"/>
            <p:cNvSpPr>
              <a:spLocks noChangeArrowheads="1"/>
            </p:cNvSpPr>
            <p:nvPr/>
          </p:nvSpPr>
          <p:spPr bwMode="auto">
            <a:xfrm>
              <a:off x="816" y="4031"/>
              <a:ext cx="288" cy="288"/>
            </a:xfrm>
            <a:prstGeom prst="ellipse">
              <a:avLst/>
            </a:prstGeom>
            <a:noFill/>
            <a:ln w="12700" cap="sq">
              <a:solidFill>
                <a:srgbClr val="B2B2B2"/>
              </a:solidFill>
              <a:round/>
              <a:headEnd/>
              <a:tailEnd/>
            </a:ln>
            <a:effectLst/>
          </p:spPr>
          <p:txBody>
            <a:bodyPr/>
            <a:lstStyle/>
            <a:p>
              <a:endParaRPr lang="en-US"/>
            </a:p>
          </p:txBody>
        </p:sp>
        <p:sp>
          <p:nvSpPr>
            <p:cNvPr id="3113" name="Oval 41"/>
            <p:cNvSpPr>
              <a:spLocks noChangeArrowheads="1"/>
            </p:cNvSpPr>
            <p:nvPr/>
          </p:nvSpPr>
          <p:spPr bwMode="auto">
            <a:xfrm>
              <a:off x="480" y="4032"/>
              <a:ext cx="288" cy="288"/>
            </a:xfrm>
            <a:prstGeom prst="ellipse">
              <a:avLst/>
            </a:prstGeom>
            <a:noFill/>
            <a:ln w="12700" cap="sq">
              <a:solidFill>
                <a:srgbClr val="B2B2B2"/>
              </a:solidFill>
              <a:round/>
              <a:headEnd/>
              <a:tailEnd/>
            </a:ln>
            <a:effectLst/>
          </p:spPr>
          <p:txBody>
            <a:bodyPr/>
            <a:lstStyle/>
            <a:p>
              <a:endParaRPr lang="en-US"/>
            </a:p>
          </p:txBody>
        </p:sp>
        <p:sp>
          <p:nvSpPr>
            <p:cNvPr id="3114" name="Oval 42"/>
            <p:cNvSpPr>
              <a:spLocks noChangeArrowheads="1"/>
            </p:cNvSpPr>
            <p:nvPr/>
          </p:nvSpPr>
          <p:spPr bwMode="auto">
            <a:xfrm>
              <a:off x="144" y="4032"/>
              <a:ext cx="288" cy="288"/>
            </a:xfrm>
            <a:prstGeom prst="ellipse">
              <a:avLst/>
            </a:prstGeom>
            <a:noFill/>
            <a:ln w="12700" cap="sq">
              <a:solidFill>
                <a:srgbClr val="B2B2B2"/>
              </a:solidFill>
              <a:round/>
              <a:headEnd/>
              <a:tailEnd/>
            </a:ln>
            <a:effectLst/>
          </p:spPr>
          <p:txBody>
            <a:bodyPr/>
            <a:lstStyle/>
            <a:p>
              <a:endParaRPr lang="en-US"/>
            </a:p>
          </p:txBody>
        </p:sp>
        <p:sp>
          <p:nvSpPr>
            <p:cNvPr id="3115" name="Oval 43"/>
            <p:cNvSpPr>
              <a:spLocks noChangeArrowheads="1"/>
            </p:cNvSpPr>
            <p:nvPr/>
          </p:nvSpPr>
          <p:spPr bwMode="auto">
            <a:xfrm>
              <a:off x="528" y="2592"/>
              <a:ext cx="288" cy="288"/>
            </a:xfrm>
            <a:prstGeom prst="ellipse">
              <a:avLst/>
            </a:prstGeom>
            <a:noFill/>
            <a:ln w="12700" cap="sq">
              <a:solidFill>
                <a:srgbClr val="B2B2B2"/>
              </a:solidFill>
              <a:round/>
              <a:headEnd/>
              <a:tailEnd/>
            </a:ln>
            <a:effectLst/>
          </p:spPr>
          <p:txBody>
            <a:bodyPr/>
            <a:lstStyle/>
            <a:p>
              <a:endParaRPr lang="en-US"/>
            </a:p>
          </p:txBody>
        </p:sp>
        <p:sp>
          <p:nvSpPr>
            <p:cNvPr id="3116" name="Oval 44"/>
            <p:cNvSpPr>
              <a:spLocks noChangeArrowheads="1"/>
            </p:cNvSpPr>
            <p:nvPr/>
          </p:nvSpPr>
          <p:spPr bwMode="auto">
            <a:xfrm>
              <a:off x="720" y="1344"/>
              <a:ext cx="288" cy="288"/>
            </a:xfrm>
            <a:prstGeom prst="ellipse">
              <a:avLst/>
            </a:prstGeom>
            <a:noFill/>
            <a:ln w="12700" cap="sq">
              <a:solidFill>
                <a:srgbClr val="B2B2B2"/>
              </a:solidFill>
              <a:round/>
              <a:headEnd/>
              <a:tailEnd/>
            </a:ln>
            <a:effectLst/>
          </p:spPr>
          <p:txBody>
            <a:bodyPr/>
            <a:lstStyle/>
            <a:p>
              <a:endParaRPr lang="en-US"/>
            </a:p>
          </p:txBody>
        </p:sp>
        <p:sp>
          <p:nvSpPr>
            <p:cNvPr id="3117" name="Oval 45"/>
            <p:cNvSpPr>
              <a:spLocks noChangeArrowheads="1"/>
            </p:cNvSpPr>
            <p:nvPr/>
          </p:nvSpPr>
          <p:spPr bwMode="auto">
            <a:xfrm>
              <a:off x="96" y="1584"/>
              <a:ext cx="288" cy="288"/>
            </a:xfrm>
            <a:prstGeom prst="ellipse">
              <a:avLst/>
            </a:prstGeom>
            <a:noFill/>
            <a:ln w="12700" cap="sq">
              <a:solidFill>
                <a:srgbClr val="B2B2B2"/>
              </a:solidFill>
              <a:round/>
              <a:headEnd/>
              <a:tailEnd/>
            </a:ln>
            <a:effectLst/>
          </p:spPr>
          <p:txBody>
            <a:bodyPr/>
            <a:lstStyle/>
            <a:p>
              <a:endParaRPr lang="en-US"/>
            </a:p>
          </p:txBody>
        </p:sp>
        <p:sp>
          <p:nvSpPr>
            <p:cNvPr id="3118" name="Oval 46"/>
            <p:cNvSpPr>
              <a:spLocks noChangeArrowheads="1"/>
            </p:cNvSpPr>
            <p:nvPr/>
          </p:nvSpPr>
          <p:spPr bwMode="auto">
            <a:xfrm>
              <a:off x="864" y="2832"/>
              <a:ext cx="288" cy="288"/>
            </a:xfrm>
            <a:prstGeom prst="ellipse">
              <a:avLst/>
            </a:prstGeom>
            <a:noFill/>
            <a:ln w="12700" cap="sq">
              <a:solidFill>
                <a:srgbClr val="B2B2B2"/>
              </a:solidFill>
              <a:round/>
              <a:headEnd/>
              <a:tailEnd/>
            </a:ln>
            <a:effectLst/>
          </p:spPr>
          <p:txBody>
            <a:bodyPr/>
            <a:lstStyle/>
            <a:p>
              <a:endParaRPr lang="en-US"/>
            </a:p>
          </p:txBody>
        </p:sp>
        <p:sp>
          <p:nvSpPr>
            <p:cNvPr id="3119" name="Oval 47"/>
            <p:cNvSpPr>
              <a:spLocks noChangeArrowheads="1"/>
            </p:cNvSpPr>
            <p:nvPr/>
          </p:nvSpPr>
          <p:spPr bwMode="auto">
            <a:xfrm>
              <a:off x="864" y="1680"/>
              <a:ext cx="288" cy="288"/>
            </a:xfrm>
            <a:prstGeom prst="ellipse">
              <a:avLst/>
            </a:prstGeom>
            <a:noFill/>
            <a:ln w="12700" cap="sq">
              <a:solidFill>
                <a:srgbClr val="B2B2B2"/>
              </a:solidFill>
              <a:round/>
              <a:headEnd/>
              <a:tailEnd/>
            </a:ln>
            <a:effectLst/>
          </p:spPr>
          <p:txBody>
            <a:bodyPr/>
            <a:lstStyle/>
            <a:p>
              <a:endParaRPr lang="en-US"/>
            </a:p>
          </p:txBody>
        </p:sp>
        <p:sp>
          <p:nvSpPr>
            <p:cNvPr id="3120" name="Oval 48"/>
            <p:cNvSpPr>
              <a:spLocks noChangeArrowheads="1"/>
            </p:cNvSpPr>
            <p:nvPr/>
          </p:nvSpPr>
          <p:spPr bwMode="auto">
            <a:xfrm>
              <a:off x="864" y="3168"/>
              <a:ext cx="288" cy="288"/>
            </a:xfrm>
            <a:prstGeom prst="ellipse">
              <a:avLst/>
            </a:prstGeom>
            <a:noFill/>
            <a:ln w="12700" cap="sq">
              <a:solidFill>
                <a:srgbClr val="B2B2B2"/>
              </a:solidFill>
              <a:round/>
              <a:headEnd/>
              <a:tailEnd/>
            </a:ln>
            <a:effectLst/>
          </p:spPr>
          <p:txBody>
            <a:bodyPr/>
            <a:lstStyle/>
            <a:p>
              <a:endParaRPr lang="en-US"/>
            </a:p>
          </p:txBody>
        </p:sp>
        <p:sp>
          <p:nvSpPr>
            <p:cNvPr id="3121" name="Oval 49"/>
            <p:cNvSpPr>
              <a:spLocks noChangeArrowheads="1"/>
            </p:cNvSpPr>
            <p:nvPr/>
          </p:nvSpPr>
          <p:spPr bwMode="auto">
            <a:xfrm>
              <a:off x="864" y="3696"/>
              <a:ext cx="288" cy="288"/>
            </a:xfrm>
            <a:prstGeom prst="ellipse">
              <a:avLst/>
            </a:prstGeom>
            <a:noFill/>
            <a:ln w="12700" cap="sq">
              <a:solidFill>
                <a:srgbClr val="B2B2B2"/>
              </a:solidFill>
              <a:round/>
              <a:headEnd/>
              <a:tailEnd/>
            </a:ln>
            <a:effectLst/>
          </p:spPr>
          <p:txBody>
            <a:bodyPr/>
            <a:lstStyle/>
            <a:p>
              <a:endParaRPr lang="en-US"/>
            </a:p>
          </p:txBody>
        </p:sp>
        <p:grpSp>
          <p:nvGrpSpPr>
            <p:cNvPr id="3139" name="Group 67"/>
            <p:cNvGrpSpPr>
              <a:grpSpLocks/>
            </p:cNvGrpSpPr>
            <p:nvPr/>
          </p:nvGrpSpPr>
          <p:grpSpPr bwMode="auto">
            <a:xfrm>
              <a:off x="95" y="145"/>
              <a:ext cx="1008" cy="1007"/>
              <a:chOff x="95" y="145"/>
              <a:chExt cx="1008" cy="1007"/>
            </a:xfrm>
          </p:grpSpPr>
          <p:sp>
            <p:nvSpPr>
              <p:cNvPr id="3122" name="Oval 50"/>
              <p:cNvSpPr>
                <a:spLocks noChangeArrowheads="1"/>
              </p:cNvSpPr>
              <p:nvPr/>
            </p:nvSpPr>
            <p:spPr bwMode="auto">
              <a:xfrm>
                <a:off x="431" y="289"/>
                <a:ext cx="240" cy="240"/>
              </a:xfrm>
              <a:prstGeom prst="ellipse">
                <a:avLst/>
              </a:prstGeom>
              <a:noFill/>
              <a:ln w="12700" cap="sq">
                <a:solidFill>
                  <a:srgbClr val="00FFCC"/>
                </a:solidFill>
                <a:round/>
                <a:headEnd/>
                <a:tailEnd/>
              </a:ln>
              <a:effectLst/>
            </p:spPr>
            <p:txBody>
              <a:bodyPr/>
              <a:lstStyle/>
              <a:p>
                <a:endParaRPr lang="en-US"/>
              </a:p>
            </p:txBody>
          </p:sp>
          <p:sp>
            <p:nvSpPr>
              <p:cNvPr id="3123" name="Oval 51"/>
              <p:cNvSpPr>
                <a:spLocks noChangeArrowheads="1"/>
              </p:cNvSpPr>
              <p:nvPr/>
            </p:nvSpPr>
            <p:spPr bwMode="auto">
              <a:xfrm>
                <a:off x="527" y="625"/>
                <a:ext cx="240" cy="240"/>
              </a:xfrm>
              <a:prstGeom prst="ellipse">
                <a:avLst/>
              </a:prstGeom>
              <a:noFill/>
              <a:ln w="12700" cap="sq">
                <a:solidFill>
                  <a:srgbClr val="00FFCC"/>
                </a:solidFill>
                <a:round/>
                <a:headEnd/>
                <a:tailEnd/>
              </a:ln>
              <a:effectLst/>
            </p:spPr>
            <p:txBody>
              <a:bodyPr/>
              <a:lstStyle/>
              <a:p>
                <a:endParaRPr lang="en-US"/>
              </a:p>
            </p:txBody>
          </p:sp>
          <p:sp>
            <p:nvSpPr>
              <p:cNvPr id="3124" name="Oval 52"/>
              <p:cNvSpPr>
                <a:spLocks noChangeArrowheads="1"/>
              </p:cNvSpPr>
              <p:nvPr/>
            </p:nvSpPr>
            <p:spPr bwMode="auto">
              <a:xfrm>
                <a:off x="815" y="674"/>
                <a:ext cx="240" cy="240"/>
              </a:xfrm>
              <a:prstGeom prst="ellipse">
                <a:avLst/>
              </a:prstGeom>
              <a:noFill/>
              <a:ln w="12700" cap="sq">
                <a:solidFill>
                  <a:srgbClr val="00FFCC"/>
                </a:solidFill>
                <a:round/>
                <a:headEnd/>
                <a:tailEnd/>
              </a:ln>
              <a:effectLst/>
            </p:spPr>
            <p:txBody>
              <a:bodyPr/>
              <a:lstStyle/>
              <a:p>
                <a:endParaRPr lang="en-US"/>
              </a:p>
            </p:txBody>
          </p:sp>
          <p:sp>
            <p:nvSpPr>
              <p:cNvPr id="3125" name="Oval 53"/>
              <p:cNvSpPr>
                <a:spLocks noChangeArrowheads="1"/>
              </p:cNvSpPr>
              <p:nvPr/>
            </p:nvSpPr>
            <p:spPr bwMode="auto">
              <a:xfrm>
                <a:off x="863" y="291"/>
                <a:ext cx="240" cy="240"/>
              </a:xfrm>
              <a:prstGeom prst="ellipse">
                <a:avLst/>
              </a:prstGeom>
              <a:noFill/>
              <a:ln w="12700" cap="sq">
                <a:solidFill>
                  <a:srgbClr val="00FFCC"/>
                </a:solidFill>
                <a:round/>
                <a:headEnd/>
                <a:tailEnd/>
              </a:ln>
              <a:effectLst/>
            </p:spPr>
            <p:txBody>
              <a:bodyPr/>
              <a:lstStyle/>
              <a:p>
                <a:endParaRPr lang="en-US"/>
              </a:p>
            </p:txBody>
          </p:sp>
          <p:sp>
            <p:nvSpPr>
              <p:cNvPr id="3126" name="Oval 54"/>
              <p:cNvSpPr>
                <a:spLocks noChangeArrowheads="1"/>
              </p:cNvSpPr>
              <p:nvPr/>
            </p:nvSpPr>
            <p:spPr bwMode="auto">
              <a:xfrm>
                <a:off x="338" y="816"/>
                <a:ext cx="240" cy="240"/>
              </a:xfrm>
              <a:prstGeom prst="ellipse">
                <a:avLst/>
              </a:prstGeom>
              <a:noFill/>
              <a:ln w="12700" cap="sq">
                <a:solidFill>
                  <a:srgbClr val="00FFCC"/>
                </a:solidFill>
                <a:round/>
                <a:headEnd/>
                <a:tailEnd/>
              </a:ln>
              <a:effectLst/>
            </p:spPr>
            <p:txBody>
              <a:bodyPr/>
              <a:lstStyle/>
              <a:p>
                <a:endParaRPr lang="en-US"/>
              </a:p>
            </p:txBody>
          </p:sp>
          <p:sp>
            <p:nvSpPr>
              <p:cNvPr id="3127" name="Oval 55"/>
              <p:cNvSpPr>
                <a:spLocks noChangeArrowheads="1"/>
              </p:cNvSpPr>
              <p:nvPr/>
            </p:nvSpPr>
            <p:spPr bwMode="auto">
              <a:xfrm>
                <a:off x="770" y="912"/>
                <a:ext cx="240" cy="240"/>
              </a:xfrm>
              <a:prstGeom prst="ellipse">
                <a:avLst/>
              </a:prstGeom>
              <a:noFill/>
              <a:ln w="12700" cap="sq">
                <a:solidFill>
                  <a:srgbClr val="00FFCC"/>
                </a:solidFill>
                <a:round/>
                <a:headEnd/>
                <a:tailEnd/>
              </a:ln>
              <a:effectLst/>
            </p:spPr>
            <p:txBody>
              <a:bodyPr/>
              <a:lstStyle/>
              <a:p>
                <a:endParaRPr lang="en-US"/>
              </a:p>
            </p:txBody>
          </p:sp>
          <p:sp>
            <p:nvSpPr>
              <p:cNvPr id="3128" name="Oval 56"/>
              <p:cNvSpPr>
                <a:spLocks noChangeArrowheads="1"/>
              </p:cNvSpPr>
              <p:nvPr/>
            </p:nvSpPr>
            <p:spPr bwMode="auto">
              <a:xfrm>
                <a:off x="335" y="576"/>
                <a:ext cx="240" cy="240"/>
              </a:xfrm>
              <a:prstGeom prst="ellipse">
                <a:avLst/>
              </a:prstGeom>
              <a:noFill/>
              <a:ln w="12700" cap="sq">
                <a:solidFill>
                  <a:srgbClr val="00FFCC"/>
                </a:solidFill>
                <a:round/>
                <a:headEnd/>
                <a:tailEnd/>
              </a:ln>
              <a:effectLst/>
            </p:spPr>
            <p:txBody>
              <a:bodyPr/>
              <a:lstStyle/>
              <a:p>
                <a:endParaRPr lang="en-US"/>
              </a:p>
            </p:txBody>
          </p:sp>
          <p:sp>
            <p:nvSpPr>
              <p:cNvPr id="3129" name="Oval 57"/>
              <p:cNvSpPr>
                <a:spLocks noChangeArrowheads="1"/>
              </p:cNvSpPr>
              <p:nvPr/>
            </p:nvSpPr>
            <p:spPr bwMode="auto">
              <a:xfrm>
                <a:off x="671" y="768"/>
                <a:ext cx="240" cy="240"/>
              </a:xfrm>
              <a:prstGeom prst="ellipse">
                <a:avLst/>
              </a:prstGeom>
              <a:noFill/>
              <a:ln w="12700" cap="sq">
                <a:solidFill>
                  <a:srgbClr val="00FFCC"/>
                </a:solidFill>
                <a:round/>
                <a:headEnd/>
                <a:tailEnd/>
              </a:ln>
              <a:effectLst/>
            </p:spPr>
            <p:txBody>
              <a:bodyPr/>
              <a:lstStyle/>
              <a:p>
                <a:endParaRPr lang="en-US"/>
              </a:p>
            </p:txBody>
          </p:sp>
          <p:sp>
            <p:nvSpPr>
              <p:cNvPr id="3130" name="Oval 58"/>
              <p:cNvSpPr>
                <a:spLocks noChangeArrowheads="1"/>
              </p:cNvSpPr>
              <p:nvPr/>
            </p:nvSpPr>
            <p:spPr bwMode="auto">
              <a:xfrm>
                <a:off x="431" y="912"/>
                <a:ext cx="240" cy="240"/>
              </a:xfrm>
              <a:prstGeom prst="ellipse">
                <a:avLst/>
              </a:prstGeom>
              <a:noFill/>
              <a:ln w="12700" cap="sq">
                <a:solidFill>
                  <a:srgbClr val="00FFCC"/>
                </a:solidFill>
                <a:round/>
                <a:headEnd/>
                <a:tailEnd/>
              </a:ln>
              <a:effectLst/>
            </p:spPr>
            <p:txBody>
              <a:bodyPr/>
              <a:lstStyle/>
              <a:p>
                <a:endParaRPr lang="en-US"/>
              </a:p>
            </p:txBody>
          </p:sp>
          <p:sp>
            <p:nvSpPr>
              <p:cNvPr id="3131" name="Oval 59"/>
              <p:cNvSpPr>
                <a:spLocks noChangeArrowheads="1"/>
              </p:cNvSpPr>
              <p:nvPr/>
            </p:nvSpPr>
            <p:spPr bwMode="auto">
              <a:xfrm>
                <a:off x="623" y="337"/>
                <a:ext cx="240" cy="240"/>
              </a:xfrm>
              <a:prstGeom prst="ellipse">
                <a:avLst/>
              </a:prstGeom>
              <a:noFill/>
              <a:ln w="12700" cap="sq">
                <a:solidFill>
                  <a:srgbClr val="00FFCC"/>
                </a:solidFill>
                <a:round/>
                <a:headEnd/>
                <a:tailEnd/>
              </a:ln>
              <a:effectLst/>
            </p:spPr>
            <p:txBody>
              <a:bodyPr/>
              <a:lstStyle/>
              <a:p>
                <a:endParaRPr lang="en-US"/>
              </a:p>
            </p:txBody>
          </p:sp>
          <p:sp>
            <p:nvSpPr>
              <p:cNvPr id="3132" name="Oval 60"/>
              <p:cNvSpPr>
                <a:spLocks noChangeArrowheads="1"/>
              </p:cNvSpPr>
              <p:nvPr/>
            </p:nvSpPr>
            <p:spPr bwMode="auto">
              <a:xfrm>
                <a:off x="719" y="433"/>
                <a:ext cx="240" cy="240"/>
              </a:xfrm>
              <a:prstGeom prst="ellipse">
                <a:avLst/>
              </a:prstGeom>
              <a:noFill/>
              <a:ln w="12700" cap="sq">
                <a:solidFill>
                  <a:srgbClr val="00FFCC"/>
                </a:solidFill>
                <a:round/>
                <a:headEnd/>
                <a:tailEnd/>
              </a:ln>
              <a:effectLst/>
            </p:spPr>
            <p:txBody>
              <a:bodyPr/>
              <a:lstStyle/>
              <a:p>
                <a:endParaRPr lang="en-US"/>
              </a:p>
            </p:txBody>
          </p:sp>
          <p:sp>
            <p:nvSpPr>
              <p:cNvPr id="3133" name="Oval 61"/>
              <p:cNvSpPr>
                <a:spLocks noChangeArrowheads="1"/>
              </p:cNvSpPr>
              <p:nvPr/>
            </p:nvSpPr>
            <p:spPr bwMode="auto">
              <a:xfrm>
                <a:off x="383" y="481"/>
                <a:ext cx="240" cy="240"/>
              </a:xfrm>
              <a:prstGeom prst="ellipse">
                <a:avLst/>
              </a:prstGeom>
              <a:noFill/>
              <a:ln w="12700" cap="sq">
                <a:solidFill>
                  <a:srgbClr val="00FFCC"/>
                </a:solidFill>
                <a:round/>
                <a:headEnd/>
                <a:tailEnd/>
              </a:ln>
              <a:effectLst/>
            </p:spPr>
            <p:txBody>
              <a:bodyPr/>
              <a:lstStyle/>
              <a:p>
                <a:endParaRPr lang="en-US"/>
              </a:p>
            </p:txBody>
          </p:sp>
          <p:sp>
            <p:nvSpPr>
              <p:cNvPr id="3134" name="Oval 62"/>
              <p:cNvSpPr>
                <a:spLocks noChangeArrowheads="1"/>
              </p:cNvSpPr>
              <p:nvPr/>
            </p:nvSpPr>
            <p:spPr bwMode="auto">
              <a:xfrm>
                <a:off x="191" y="673"/>
                <a:ext cx="240" cy="240"/>
              </a:xfrm>
              <a:prstGeom prst="ellipse">
                <a:avLst/>
              </a:prstGeom>
              <a:noFill/>
              <a:ln w="12700" cap="sq">
                <a:solidFill>
                  <a:srgbClr val="00FFCC"/>
                </a:solidFill>
                <a:round/>
                <a:headEnd/>
                <a:tailEnd/>
              </a:ln>
              <a:effectLst/>
            </p:spPr>
            <p:txBody>
              <a:bodyPr/>
              <a:lstStyle/>
              <a:p>
                <a:endParaRPr lang="en-US"/>
              </a:p>
            </p:txBody>
          </p:sp>
          <p:sp>
            <p:nvSpPr>
              <p:cNvPr id="3135" name="Oval 63"/>
              <p:cNvSpPr>
                <a:spLocks noChangeArrowheads="1"/>
              </p:cNvSpPr>
              <p:nvPr/>
            </p:nvSpPr>
            <p:spPr bwMode="auto">
              <a:xfrm>
                <a:off x="143" y="385"/>
                <a:ext cx="240" cy="240"/>
              </a:xfrm>
              <a:prstGeom prst="ellipse">
                <a:avLst/>
              </a:prstGeom>
              <a:noFill/>
              <a:ln w="12700" cap="sq">
                <a:solidFill>
                  <a:srgbClr val="00FFCC"/>
                </a:solidFill>
                <a:round/>
                <a:headEnd/>
                <a:tailEnd/>
              </a:ln>
              <a:effectLst/>
            </p:spPr>
            <p:txBody>
              <a:bodyPr/>
              <a:lstStyle/>
              <a:p>
                <a:endParaRPr lang="en-US"/>
              </a:p>
            </p:txBody>
          </p:sp>
          <p:sp>
            <p:nvSpPr>
              <p:cNvPr id="3136" name="Oval 64"/>
              <p:cNvSpPr>
                <a:spLocks noChangeArrowheads="1"/>
              </p:cNvSpPr>
              <p:nvPr/>
            </p:nvSpPr>
            <p:spPr bwMode="auto">
              <a:xfrm>
                <a:off x="95" y="817"/>
                <a:ext cx="240" cy="240"/>
              </a:xfrm>
              <a:prstGeom prst="ellipse">
                <a:avLst/>
              </a:prstGeom>
              <a:noFill/>
              <a:ln w="12700" cap="sq">
                <a:solidFill>
                  <a:srgbClr val="00FFCC"/>
                </a:solidFill>
                <a:round/>
                <a:headEnd/>
                <a:tailEnd/>
              </a:ln>
              <a:effectLst/>
            </p:spPr>
            <p:txBody>
              <a:bodyPr/>
              <a:lstStyle/>
              <a:p>
                <a:endParaRPr lang="en-US"/>
              </a:p>
            </p:txBody>
          </p:sp>
          <p:sp>
            <p:nvSpPr>
              <p:cNvPr id="3137" name="Oval 65"/>
              <p:cNvSpPr>
                <a:spLocks noChangeArrowheads="1"/>
              </p:cNvSpPr>
              <p:nvPr/>
            </p:nvSpPr>
            <p:spPr bwMode="auto">
              <a:xfrm>
                <a:off x="719" y="145"/>
                <a:ext cx="240" cy="240"/>
              </a:xfrm>
              <a:prstGeom prst="ellipse">
                <a:avLst/>
              </a:prstGeom>
              <a:noFill/>
              <a:ln w="12700" cap="sq">
                <a:solidFill>
                  <a:srgbClr val="00FFCC"/>
                </a:solidFill>
                <a:round/>
                <a:headEnd/>
                <a:tailEnd/>
              </a:ln>
              <a:effectLst/>
            </p:spPr>
            <p:txBody>
              <a:bodyPr/>
              <a:lstStyle/>
              <a:p>
                <a:endParaRPr lang="en-US"/>
              </a:p>
            </p:txBody>
          </p:sp>
          <p:sp>
            <p:nvSpPr>
              <p:cNvPr id="3138" name="Oval 66"/>
              <p:cNvSpPr>
                <a:spLocks noChangeArrowheads="1"/>
              </p:cNvSpPr>
              <p:nvPr/>
            </p:nvSpPr>
            <p:spPr bwMode="auto">
              <a:xfrm>
                <a:off x="239" y="193"/>
                <a:ext cx="240" cy="240"/>
              </a:xfrm>
              <a:prstGeom prst="ellipse">
                <a:avLst/>
              </a:prstGeom>
              <a:noFill/>
              <a:ln w="12700" cap="sq">
                <a:solidFill>
                  <a:srgbClr val="00FFCC"/>
                </a:solidFill>
                <a:round/>
                <a:headEnd/>
                <a:tailEnd/>
              </a:ln>
              <a:effectLst/>
            </p:spPr>
            <p:txBody>
              <a:bodyPr/>
              <a:lstStyle/>
              <a:p>
                <a:endParaRPr lang="en-US"/>
              </a:p>
            </p:txBody>
          </p:sp>
        </p:grpSp>
        <p:sp>
          <p:nvSpPr>
            <p:cNvPr id="3140" name="Rectangle 68"/>
            <p:cNvSpPr>
              <a:spLocks noChangeArrowheads="1"/>
            </p:cNvSpPr>
            <p:nvPr/>
          </p:nvSpPr>
          <p:spPr bwMode="auto">
            <a:xfrm>
              <a:off x="192" y="144"/>
              <a:ext cx="816" cy="144"/>
            </a:xfrm>
            <a:prstGeom prst="rect">
              <a:avLst/>
            </a:prstGeom>
            <a:solidFill>
              <a:schemeClr val="bg1"/>
            </a:solidFill>
            <a:ln w="9525">
              <a:noFill/>
              <a:miter lim="800000"/>
              <a:headEnd/>
              <a:tailEnd/>
            </a:ln>
            <a:effectLst/>
          </p:spPr>
          <p:txBody>
            <a:bodyPr/>
            <a:lstStyle/>
            <a:p>
              <a:endParaRPr lang="en-US"/>
            </a:p>
          </p:txBody>
        </p:sp>
        <p:sp>
          <p:nvSpPr>
            <p:cNvPr id="3141" name="Rectangle 69"/>
            <p:cNvSpPr>
              <a:spLocks noChangeArrowheads="1"/>
            </p:cNvSpPr>
            <p:nvPr/>
          </p:nvSpPr>
          <p:spPr bwMode="auto">
            <a:xfrm>
              <a:off x="48" y="240"/>
              <a:ext cx="240" cy="4086"/>
            </a:xfrm>
            <a:prstGeom prst="rect">
              <a:avLst/>
            </a:prstGeom>
            <a:solidFill>
              <a:schemeClr val="bg1"/>
            </a:solidFill>
            <a:ln w="9525">
              <a:noFill/>
              <a:miter lim="800000"/>
              <a:headEnd/>
              <a:tailEnd/>
            </a:ln>
            <a:effectLst/>
          </p:spPr>
          <p:txBody>
            <a:bodyPr/>
            <a:lstStyle/>
            <a:p>
              <a:endParaRPr lang="en-US"/>
            </a:p>
          </p:txBody>
        </p:sp>
        <p:sp>
          <p:nvSpPr>
            <p:cNvPr id="3142" name="Rectangle 70"/>
            <p:cNvSpPr>
              <a:spLocks noChangeArrowheads="1"/>
            </p:cNvSpPr>
            <p:nvPr/>
          </p:nvSpPr>
          <p:spPr bwMode="auto">
            <a:xfrm>
              <a:off x="96" y="816"/>
              <a:ext cx="192" cy="96"/>
            </a:xfrm>
            <a:prstGeom prst="rect">
              <a:avLst/>
            </a:prstGeom>
            <a:solidFill>
              <a:schemeClr val="hlink"/>
            </a:solidFill>
            <a:ln w="9525">
              <a:noFill/>
              <a:miter lim="800000"/>
              <a:headEnd/>
              <a:tailEnd/>
            </a:ln>
            <a:effectLst/>
          </p:spPr>
          <p:txBody>
            <a:bodyPr/>
            <a:lstStyle/>
            <a:p>
              <a:endParaRPr lang="en-US"/>
            </a:p>
          </p:txBody>
        </p:sp>
        <p:sp>
          <p:nvSpPr>
            <p:cNvPr id="3143" name="Rectangle 71"/>
            <p:cNvSpPr>
              <a:spLocks noChangeArrowheads="1"/>
            </p:cNvSpPr>
            <p:nvPr/>
          </p:nvSpPr>
          <p:spPr bwMode="auto">
            <a:xfrm>
              <a:off x="192" y="1056"/>
              <a:ext cx="816" cy="184"/>
            </a:xfrm>
            <a:prstGeom prst="rect">
              <a:avLst/>
            </a:prstGeom>
            <a:solidFill>
              <a:schemeClr val="bg1"/>
            </a:solidFill>
            <a:ln w="9525">
              <a:noFill/>
              <a:miter lim="800000"/>
              <a:headEnd/>
              <a:tailEnd/>
            </a:ln>
            <a:effectLst/>
          </p:spPr>
          <p:txBody>
            <a:bodyPr/>
            <a:lstStyle/>
            <a:p>
              <a:endParaRPr lang="en-US"/>
            </a:p>
          </p:txBody>
        </p:sp>
        <p:sp>
          <p:nvSpPr>
            <p:cNvPr id="3144" name="Rectangle 72"/>
            <p:cNvSpPr>
              <a:spLocks noChangeArrowheads="1"/>
            </p:cNvSpPr>
            <p:nvPr/>
          </p:nvSpPr>
          <p:spPr bwMode="auto">
            <a:xfrm>
              <a:off x="960" y="192"/>
              <a:ext cx="240" cy="4142"/>
            </a:xfrm>
            <a:prstGeom prst="rect">
              <a:avLst/>
            </a:prstGeom>
            <a:solidFill>
              <a:schemeClr val="bg1"/>
            </a:solidFill>
            <a:ln w="9525">
              <a:noFill/>
              <a:miter lim="800000"/>
              <a:headEnd/>
              <a:tailEnd/>
            </a:ln>
            <a:effectLst/>
          </p:spPr>
          <p:txBody>
            <a:bodyPr/>
            <a:lstStyle/>
            <a:p>
              <a:endParaRPr lang="en-US"/>
            </a:p>
          </p:txBody>
        </p:sp>
        <p:sp>
          <p:nvSpPr>
            <p:cNvPr id="3145" name="Rectangle 73"/>
            <p:cNvSpPr>
              <a:spLocks noChangeArrowheads="1"/>
            </p:cNvSpPr>
            <p:nvPr/>
          </p:nvSpPr>
          <p:spPr bwMode="auto">
            <a:xfrm>
              <a:off x="960" y="816"/>
              <a:ext cx="432" cy="96"/>
            </a:xfrm>
            <a:prstGeom prst="rect">
              <a:avLst/>
            </a:prstGeom>
            <a:solidFill>
              <a:schemeClr val="hlink"/>
            </a:solidFill>
            <a:ln w="9525">
              <a:noFill/>
              <a:miter lim="800000"/>
              <a:headEnd/>
              <a:tailEnd/>
            </a:ln>
            <a:effectLst/>
          </p:spPr>
          <p:txBody>
            <a:bodyPr/>
            <a:lstStyle/>
            <a:p>
              <a:endParaRPr lang="en-US"/>
            </a:p>
          </p:txBody>
        </p:sp>
        <p:sp>
          <p:nvSpPr>
            <p:cNvPr id="3146" name="Oval 74"/>
            <p:cNvSpPr>
              <a:spLocks noChangeArrowheads="1"/>
            </p:cNvSpPr>
            <p:nvPr/>
          </p:nvSpPr>
          <p:spPr bwMode="auto">
            <a:xfrm>
              <a:off x="528" y="1584"/>
              <a:ext cx="288" cy="288"/>
            </a:xfrm>
            <a:prstGeom prst="ellipse">
              <a:avLst/>
            </a:prstGeom>
            <a:noFill/>
            <a:ln w="12700" cap="sq">
              <a:solidFill>
                <a:srgbClr val="B2B2B2"/>
              </a:solidFill>
              <a:round/>
              <a:headEnd/>
              <a:tailEnd/>
            </a:ln>
            <a:effectLst/>
          </p:spPr>
          <p:txBody>
            <a:bodyPr/>
            <a:lstStyle/>
            <a:p>
              <a:endParaRPr lang="en-US"/>
            </a:p>
          </p:txBody>
        </p:sp>
      </p:grpSp>
      <p:sp>
        <p:nvSpPr>
          <p:cNvPr id="3148" name="Rectangle 76"/>
          <p:cNvSpPr>
            <a:spLocks noGrp="1" noChangeArrowheads="1"/>
          </p:cNvSpPr>
          <p:nvPr>
            <p:ph type="ctrTitle" sz="quarter"/>
          </p:nvPr>
        </p:nvSpPr>
        <p:spPr>
          <a:xfrm>
            <a:off x="1066800" y="381000"/>
            <a:ext cx="7772400" cy="1143000"/>
          </a:xfrm>
        </p:spPr>
        <p:txBody>
          <a:bodyPr/>
          <a:lstStyle>
            <a:lvl1pPr algn="ctr">
              <a:defRPr/>
            </a:lvl1pPr>
          </a:lstStyle>
          <a:p>
            <a:r>
              <a:rPr lang="en-US"/>
              <a:t>Click to edit Master title style</a:t>
            </a:r>
          </a:p>
        </p:txBody>
      </p:sp>
      <p:sp>
        <p:nvSpPr>
          <p:cNvPr id="3149" name="Rectangle 77"/>
          <p:cNvSpPr>
            <a:spLocks noGrp="1" noChangeArrowheads="1"/>
          </p:cNvSpPr>
          <p:nvPr>
            <p:ph type="subTitle" sz="quarter" idx="1"/>
          </p:nvPr>
        </p:nvSpPr>
        <p:spPr>
          <a:xfrm>
            <a:off x="2562225" y="2286000"/>
            <a:ext cx="5819775" cy="1752600"/>
          </a:xfrm>
        </p:spPr>
        <p:txBody>
          <a:bodyPr/>
          <a:lstStyle>
            <a:lvl1pPr marL="0" indent="0">
              <a:buFont typeface="Wingdings" pitchFamily="2" charset="2"/>
              <a:buNone/>
              <a:defRPr/>
            </a:lvl1pPr>
          </a:lstStyle>
          <a:p>
            <a:r>
              <a:rPr lang="en-US"/>
              <a:t>Click to edit Master subtitle style</a:t>
            </a:r>
          </a:p>
        </p:txBody>
      </p:sp>
      <p:sp>
        <p:nvSpPr>
          <p:cNvPr id="3150" name="Rectangle 78"/>
          <p:cNvSpPr>
            <a:spLocks noChangeArrowheads="1"/>
          </p:cNvSpPr>
          <p:nvPr/>
        </p:nvSpPr>
        <p:spPr bwMode="auto">
          <a:xfrm>
            <a:off x="2286000" y="6029325"/>
            <a:ext cx="222250" cy="827088"/>
          </a:xfrm>
          <a:prstGeom prst="rect">
            <a:avLst/>
          </a:prstGeom>
          <a:solidFill>
            <a:srgbClr val="B2B2B2">
              <a:alpha val="50000"/>
            </a:srgbClr>
          </a:solidFill>
          <a:ln w="9525">
            <a:noFill/>
            <a:miter lim="800000"/>
            <a:headEnd/>
            <a:tailEnd/>
          </a:ln>
          <a:effectLst/>
        </p:spPr>
        <p:txBody>
          <a:bodyPr/>
          <a:lstStyle/>
          <a:p>
            <a:endParaRPr kumimoji="1" lang="en-US"/>
          </a:p>
        </p:txBody>
      </p:sp>
      <p:sp>
        <p:nvSpPr>
          <p:cNvPr id="3151" name="Rectangle 79"/>
          <p:cNvSpPr>
            <a:spLocks noGrp="1" noChangeArrowheads="1"/>
          </p:cNvSpPr>
          <p:nvPr>
            <p:ph type="dt" sz="quarter" idx="2"/>
          </p:nvPr>
        </p:nvSpPr>
        <p:spPr/>
        <p:txBody>
          <a:bodyPr/>
          <a:lstStyle>
            <a:lvl1pPr>
              <a:defRPr/>
            </a:lvl1pPr>
          </a:lstStyle>
          <a:p>
            <a:endParaRPr lang="en-US"/>
          </a:p>
        </p:txBody>
      </p:sp>
      <p:sp>
        <p:nvSpPr>
          <p:cNvPr id="3152" name="Rectangle 80"/>
          <p:cNvSpPr>
            <a:spLocks noGrp="1" noChangeArrowheads="1"/>
          </p:cNvSpPr>
          <p:nvPr>
            <p:ph type="ftr" sz="quarter" idx="3"/>
          </p:nvPr>
        </p:nvSpPr>
        <p:spPr/>
        <p:txBody>
          <a:bodyPr/>
          <a:lstStyle>
            <a:lvl1pPr>
              <a:defRPr/>
            </a:lvl1pPr>
          </a:lstStyle>
          <a:p>
            <a:r>
              <a:rPr lang="en-US"/>
              <a:t>Chumbler - Properties of Matter</a:t>
            </a:r>
          </a:p>
        </p:txBody>
      </p:sp>
      <p:sp>
        <p:nvSpPr>
          <p:cNvPr id="3153" name="Rectangle 81"/>
          <p:cNvSpPr>
            <a:spLocks noGrp="1" noChangeArrowheads="1"/>
          </p:cNvSpPr>
          <p:nvPr>
            <p:ph type="sldNum" sz="quarter" idx="4"/>
          </p:nvPr>
        </p:nvSpPr>
        <p:spPr/>
        <p:txBody>
          <a:bodyPr/>
          <a:lstStyle>
            <a:lvl1pPr>
              <a:defRPr/>
            </a:lvl1pPr>
          </a:lstStyle>
          <a:p>
            <a:fld id="{A61396C8-D547-4E2C-A919-1D39793D611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Chumbler - Properties of Matter</a:t>
            </a:r>
          </a:p>
        </p:txBody>
      </p:sp>
      <p:sp>
        <p:nvSpPr>
          <p:cNvPr id="6" name="Slide Number Placeholder 5"/>
          <p:cNvSpPr>
            <a:spLocks noGrp="1"/>
          </p:cNvSpPr>
          <p:nvPr>
            <p:ph type="sldNum" sz="quarter" idx="12"/>
          </p:nvPr>
        </p:nvSpPr>
        <p:spPr/>
        <p:txBody>
          <a:bodyPr/>
          <a:lstStyle>
            <a:lvl1pPr>
              <a:defRPr/>
            </a:lvl1pPr>
          </a:lstStyle>
          <a:p>
            <a:fld id="{0AFEE9FB-B84E-4C2C-A8C3-096D2704841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7100" y="381000"/>
            <a:ext cx="1790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381000"/>
            <a:ext cx="5219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Chumbler - Properties of Matter</a:t>
            </a:r>
          </a:p>
        </p:txBody>
      </p:sp>
      <p:sp>
        <p:nvSpPr>
          <p:cNvPr id="6" name="Slide Number Placeholder 5"/>
          <p:cNvSpPr>
            <a:spLocks noGrp="1"/>
          </p:cNvSpPr>
          <p:nvPr>
            <p:ph type="sldNum" sz="quarter" idx="12"/>
          </p:nvPr>
        </p:nvSpPr>
        <p:spPr/>
        <p:txBody>
          <a:bodyPr/>
          <a:lstStyle>
            <a:lvl1pPr>
              <a:defRPr/>
            </a:lvl1pPr>
          </a:lstStyle>
          <a:p>
            <a:fld id="{D4935DA2-9957-4C2B-8C05-63BA0CA05B4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Chumbler - Properties of Matter</a:t>
            </a:r>
          </a:p>
        </p:txBody>
      </p:sp>
      <p:sp>
        <p:nvSpPr>
          <p:cNvPr id="6" name="Slide Number Placeholder 5"/>
          <p:cNvSpPr>
            <a:spLocks noGrp="1"/>
          </p:cNvSpPr>
          <p:nvPr>
            <p:ph type="sldNum" sz="quarter" idx="12"/>
          </p:nvPr>
        </p:nvSpPr>
        <p:spPr/>
        <p:txBody>
          <a:bodyPr/>
          <a:lstStyle>
            <a:lvl1pPr>
              <a:defRPr/>
            </a:lvl1pPr>
          </a:lstStyle>
          <a:p>
            <a:fld id="{2A7ADFF7-8786-44E5-B4F4-FF2E520317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Chumbler - Properties of Matter</a:t>
            </a:r>
          </a:p>
        </p:txBody>
      </p:sp>
      <p:sp>
        <p:nvSpPr>
          <p:cNvPr id="6" name="Slide Number Placeholder 5"/>
          <p:cNvSpPr>
            <a:spLocks noGrp="1"/>
          </p:cNvSpPr>
          <p:nvPr>
            <p:ph type="sldNum" sz="quarter" idx="12"/>
          </p:nvPr>
        </p:nvSpPr>
        <p:spPr/>
        <p:txBody>
          <a:bodyPr/>
          <a:lstStyle>
            <a:lvl1pPr>
              <a:defRPr/>
            </a:lvl1pPr>
          </a:lstStyle>
          <a:p>
            <a:fld id="{264EDDC7-5E85-410F-947E-1BE1A213D4D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08213" y="2286000"/>
            <a:ext cx="31623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22913" y="2286000"/>
            <a:ext cx="3163887"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Chumbler - Properties of Matter</a:t>
            </a:r>
          </a:p>
        </p:txBody>
      </p:sp>
      <p:sp>
        <p:nvSpPr>
          <p:cNvPr id="7" name="Slide Number Placeholder 6"/>
          <p:cNvSpPr>
            <a:spLocks noGrp="1"/>
          </p:cNvSpPr>
          <p:nvPr>
            <p:ph type="sldNum" sz="quarter" idx="12"/>
          </p:nvPr>
        </p:nvSpPr>
        <p:spPr/>
        <p:txBody>
          <a:bodyPr/>
          <a:lstStyle>
            <a:lvl1pPr>
              <a:defRPr/>
            </a:lvl1pPr>
          </a:lstStyle>
          <a:p>
            <a:fld id="{4C18479D-700F-4DCC-B781-88AAC94E7D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Chumbler - Properties of Matter</a:t>
            </a:r>
          </a:p>
        </p:txBody>
      </p:sp>
      <p:sp>
        <p:nvSpPr>
          <p:cNvPr id="9" name="Slide Number Placeholder 8"/>
          <p:cNvSpPr>
            <a:spLocks noGrp="1"/>
          </p:cNvSpPr>
          <p:nvPr>
            <p:ph type="sldNum" sz="quarter" idx="12"/>
          </p:nvPr>
        </p:nvSpPr>
        <p:spPr/>
        <p:txBody>
          <a:bodyPr/>
          <a:lstStyle>
            <a:lvl1pPr>
              <a:defRPr/>
            </a:lvl1pPr>
          </a:lstStyle>
          <a:p>
            <a:fld id="{90E62F02-34A5-4AFD-AEA7-F3AE2F0BAD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Chumbler - Properties of Matter</a:t>
            </a:r>
          </a:p>
        </p:txBody>
      </p:sp>
      <p:sp>
        <p:nvSpPr>
          <p:cNvPr id="5" name="Slide Number Placeholder 4"/>
          <p:cNvSpPr>
            <a:spLocks noGrp="1"/>
          </p:cNvSpPr>
          <p:nvPr>
            <p:ph type="sldNum" sz="quarter" idx="12"/>
          </p:nvPr>
        </p:nvSpPr>
        <p:spPr/>
        <p:txBody>
          <a:bodyPr/>
          <a:lstStyle>
            <a:lvl1pPr>
              <a:defRPr/>
            </a:lvl1pPr>
          </a:lstStyle>
          <a:p>
            <a:fld id="{0E9C7929-F17E-4EDE-8572-050FA2749E4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Chumbler - Properties of Matter</a:t>
            </a:r>
          </a:p>
        </p:txBody>
      </p:sp>
      <p:sp>
        <p:nvSpPr>
          <p:cNvPr id="4" name="Slide Number Placeholder 3"/>
          <p:cNvSpPr>
            <a:spLocks noGrp="1"/>
          </p:cNvSpPr>
          <p:nvPr>
            <p:ph type="sldNum" sz="quarter" idx="12"/>
          </p:nvPr>
        </p:nvSpPr>
        <p:spPr/>
        <p:txBody>
          <a:bodyPr/>
          <a:lstStyle>
            <a:lvl1pPr>
              <a:defRPr/>
            </a:lvl1pPr>
          </a:lstStyle>
          <a:p>
            <a:fld id="{FAA1B1A7-C9AA-4EE0-A24E-2AC24EC5DBF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Chumbler - Properties of Matter</a:t>
            </a:r>
          </a:p>
        </p:txBody>
      </p:sp>
      <p:sp>
        <p:nvSpPr>
          <p:cNvPr id="7" name="Slide Number Placeholder 6"/>
          <p:cNvSpPr>
            <a:spLocks noGrp="1"/>
          </p:cNvSpPr>
          <p:nvPr>
            <p:ph type="sldNum" sz="quarter" idx="12"/>
          </p:nvPr>
        </p:nvSpPr>
        <p:spPr/>
        <p:txBody>
          <a:bodyPr/>
          <a:lstStyle>
            <a:lvl1pPr>
              <a:defRPr/>
            </a:lvl1pPr>
          </a:lstStyle>
          <a:p>
            <a:fld id="{B6FFD700-6869-48FF-A72F-AC7EB76163D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Chumbler - Properties of Matter</a:t>
            </a:r>
          </a:p>
        </p:txBody>
      </p:sp>
      <p:sp>
        <p:nvSpPr>
          <p:cNvPr id="7" name="Slide Number Placeholder 6"/>
          <p:cNvSpPr>
            <a:spLocks noGrp="1"/>
          </p:cNvSpPr>
          <p:nvPr>
            <p:ph type="sldNum" sz="quarter" idx="12"/>
          </p:nvPr>
        </p:nvSpPr>
        <p:spPr/>
        <p:txBody>
          <a:bodyPr/>
          <a:lstStyle>
            <a:lvl1pPr>
              <a:defRPr/>
            </a:lvl1pPr>
          </a:lstStyle>
          <a:p>
            <a:fld id="{8B770D6B-CB80-413B-8864-DBBEE550EEB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905000" y="1982788"/>
            <a:ext cx="7010400" cy="4875212"/>
          </a:xfrm>
          <a:prstGeom prst="rect">
            <a:avLst/>
          </a:prstGeom>
          <a:solidFill>
            <a:schemeClr val="accent1"/>
          </a:solidFill>
          <a:ln w="9525">
            <a:noFill/>
            <a:miter lim="800000"/>
            <a:headEnd/>
            <a:tailEnd/>
          </a:ln>
          <a:effectLst/>
        </p:spPr>
        <p:txBody>
          <a:bodyPr/>
          <a:lstStyle/>
          <a:p>
            <a:endParaRPr kumimoji="1" lang="en-US"/>
          </a:p>
        </p:txBody>
      </p:sp>
      <p:sp>
        <p:nvSpPr>
          <p:cNvPr id="1027" name="Rectangle 3"/>
          <p:cNvSpPr>
            <a:spLocks noChangeArrowheads="1"/>
          </p:cNvSpPr>
          <p:nvPr/>
        </p:nvSpPr>
        <p:spPr bwMode="auto">
          <a:xfrm>
            <a:off x="152400" y="1295400"/>
            <a:ext cx="8763000" cy="152400"/>
          </a:xfrm>
          <a:prstGeom prst="rect">
            <a:avLst/>
          </a:prstGeom>
          <a:solidFill>
            <a:schemeClr val="hlink"/>
          </a:solidFill>
          <a:ln w="9525">
            <a:noFill/>
            <a:miter lim="800000"/>
            <a:headEnd/>
            <a:tailEnd/>
          </a:ln>
          <a:effectLst/>
        </p:spPr>
        <p:txBody>
          <a:bodyPr/>
          <a:lstStyle/>
          <a:p>
            <a:endParaRPr kumimoji="1" lang="en-US"/>
          </a:p>
        </p:txBody>
      </p:sp>
      <p:sp>
        <p:nvSpPr>
          <p:cNvPr id="1028" name="Rectangle 4"/>
          <p:cNvSpPr>
            <a:spLocks noGrp="1" noChangeArrowheads="1"/>
          </p:cNvSpPr>
          <p:nvPr>
            <p:ph type="body" idx="1"/>
          </p:nvPr>
        </p:nvSpPr>
        <p:spPr bwMode="auto">
          <a:xfrm>
            <a:off x="2208213" y="2286000"/>
            <a:ext cx="6478587" cy="3886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title"/>
          </p:nvPr>
        </p:nvSpPr>
        <p:spPr bwMode="auto">
          <a:xfrm>
            <a:off x="1905000" y="381000"/>
            <a:ext cx="71628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grpSp>
        <p:nvGrpSpPr>
          <p:cNvPr id="1107" name="Group 83"/>
          <p:cNvGrpSpPr>
            <a:grpSpLocks/>
          </p:cNvGrpSpPr>
          <p:nvPr/>
        </p:nvGrpSpPr>
        <p:grpSpPr bwMode="auto">
          <a:xfrm>
            <a:off x="76200" y="228600"/>
            <a:ext cx="2133600" cy="6662738"/>
            <a:chOff x="48" y="144"/>
            <a:chExt cx="1344" cy="4197"/>
          </a:xfrm>
        </p:grpSpPr>
        <p:sp>
          <p:nvSpPr>
            <p:cNvPr id="1030" name="Rectangle 6"/>
            <p:cNvSpPr>
              <a:spLocks noChangeArrowheads="1"/>
            </p:cNvSpPr>
            <p:nvPr/>
          </p:nvSpPr>
          <p:spPr bwMode="auto">
            <a:xfrm>
              <a:off x="288" y="288"/>
              <a:ext cx="672" cy="768"/>
            </a:xfrm>
            <a:prstGeom prst="rect">
              <a:avLst/>
            </a:prstGeom>
            <a:solidFill>
              <a:schemeClr val="accent1"/>
            </a:solidFill>
            <a:ln w="9525">
              <a:noFill/>
              <a:miter lim="800000"/>
              <a:headEnd/>
              <a:tailEnd/>
            </a:ln>
            <a:effectLst/>
          </p:spPr>
          <p:txBody>
            <a:bodyPr/>
            <a:lstStyle/>
            <a:p>
              <a:endParaRPr lang="en-US"/>
            </a:p>
          </p:txBody>
        </p:sp>
        <p:sp>
          <p:nvSpPr>
            <p:cNvPr id="1031" name="Rectangle 7"/>
            <p:cNvSpPr>
              <a:spLocks noChangeArrowheads="1"/>
            </p:cNvSpPr>
            <p:nvPr/>
          </p:nvSpPr>
          <p:spPr bwMode="auto">
            <a:xfrm>
              <a:off x="288" y="1248"/>
              <a:ext cx="672" cy="3071"/>
            </a:xfrm>
            <a:prstGeom prst="rect">
              <a:avLst/>
            </a:prstGeom>
            <a:solidFill>
              <a:schemeClr val="bg2"/>
            </a:solidFill>
            <a:ln w="9525">
              <a:noFill/>
              <a:miter lim="800000"/>
              <a:headEnd/>
              <a:tailEnd/>
            </a:ln>
            <a:effectLst/>
          </p:spPr>
          <p:txBody>
            <a:bodyPr/>
            <a:lstStyle/>
            <a:p>
              <a:endParaRPr lang="en-US"/>
            </a:p>
          </p:txBody>
        </p:sp>
        <p:sp>
          <p:nvSpPr>
            <p:cNvPr id="1032" name="Oval 8"/>
            <p:cNvSpPr>
              <a:spLocks noChangeArrowheads="1"/>
            </p:cNvSpPr>
            <p:nvPr/>
          </p:nvSpPr>
          <p:spPr bwMode="auto">
            <a:xfrm>
              <a:off x="192" y="1200"/>
              <a:ext cx="288" cy="288"/>
            </a:xfrm>
            <a:prstGeom prst="ellipse">
              <a:avLst/>
            </a:prstGeom>
            <a:noFill/>
            <a:ln w="12700" cap="sq">
              <a:solidFill>
                <a:srgbClr val="B2B2B2"/>
              </a:solidFill>
              <a:round/>
              <a:headEnd/>
              <a:tailEnd/>
            </a:ln>
            <a:effectLst/>
          </p:spPr>
          <p:txBody>
            <a:bodyPr/>
            <a:lstStyle/>
            <a:p>
              <a:endParaRPr lang="en-US"/>
            </a:p>
          </p:txBody>
        </p:sp>
        <p:sp>
          <p:nvSpPr>
            <p:cNvPr id="1033" name="Oval 9"/>
            <p:cNvSpPr>
              <a:spLocks noChangeArrowheads="1"/>
            </p:cNvSpPr>
            <p:nvPr/>
          </p:nvSpPr>
          <p:spPr bwMode="auto">
            <a:xfrm>
              <a:off x="528" y="1344"/>
              <a:ext cx="288" cy="288"/>
            </a:xfrm>
            <a:prstGeom prst="ellipse">
              <a:avLst/>
            </a:prstGeom>
            <a:noFill/>
            <a:ln w="12700" cap="sq">
              <a:solidFill>
                <a:srgbClr val="B2B2B2"/>
              </a:solidFill>
              <a:round/>
              <a:headEnd/>
              <a:tailEnd/>
            </a:ln>
            <a:effectLst/>
          </p:spPr>
          <p:txBody>
            <a:bodyPr/>
            <a:lstStyle/>
            <a:p>
              <a:endParaRPr lang="en-US"/>
            </a:p>
          </p:txBody>
        </p:sp>
        <p:sp>
          <p:nvSpPr>
            <p:cNvPr id="1034" name="Oval 10"/>
            <p:cNvSpPr>
              <a:spLocks noChangeArrowheads="1"/>
            </p:cNvSpPr>
            <p:nvPr/>
          </p:nvSpPr>
          <p:spPr bwMode="auto">
            <a:xfrm>
              <a:off x="336" y="1584"/>
              <a:ext cx="288" cy="288"/>
            </a:xfrm>
            <a:prstGeom prst="ellipse">
              <a:avLst/>
            </a:prstGeom>
            <a:noFill/>
            <a:ln w="12700" cap="sq">
              <a:solidFill>
                <a:srgbClr val="B2B2B2"/>
              </a:solidFill>
              <a:round/>
              <a:headEnd/>
              <a:tailEnd/>
            </a:ln>
            <a:effectLst/>
          </p:spPr>
          <p:txBody>
            <a:bodyPr/>
            <a:lstStyle/>
            <a:p>
              <a:endParaRPr lang="en-US"/>
            </a:p>
          </p:txBody>
        </p:sp>
        <p:sp>
          <p:nvSpPr>
            <p:cNvPr id="1035" name="Oval 11"/>
            <p:cNvSpPr>
              <a:spLocks noChangeArrowheads="1"/>
            </p:cNvSpPr>
            <p:nvPr/>
          </p:nvSpPr>
          <p:spPr bwMode="auto">
            <a:xfrm>
              <a:off x="624" y="1152"/>
              <a:ext cx="288" cy="288"/>
            </a:xfrm>
            <a:prstGeom prst="ellipse">
              <a:avLst/>
            </a:prstGeom>
            <a:noFill/>
            <a:ln w="12700" cap="sq">
              <a:solidFill>
                <a:srgbClr val="B2B2B2"/>
              </a:solidFill>
              <a:round/>
              <a:headEnd/>
              <a:tailEnd/>
            </a:ln>
            <a:effectLst/>
          </p:spPr>
          <p:txBody>
            <a:bodyPr/>
            <a:lstStyle/>
            <a:p>
              <a:endParaRPr lang="en-US"/>
            </a:p>
          </p:txBody>
        </p:sp>
        <p:sp>
          <p:nvSpPr>
            <p:cNvPr id="1036" name="Oval 12"/>
            <p:cNvSpPr>
              <a:spLocks noChangeArrowheads="1"/>
            </p:cNvSpPr>
            <p:nvPr/>
          </p:nvSpPr>
          <p:spPr bwMode="auto">
            <a:xfrm>
              <a:off x="288" y="1296"/>
              <a:ext cx="288" cy="288"/>
            </a:xfrm>
            <a:prstGeom prst="ellipse">
              <a:avLst/>
            </a:prstGeom>
            <a:noFill/>
            <a:ln w="12700" cap="sq">
              <a:solidFill>
                <a:srgbClr val="B2B2B2"/>
              </a:solidFill>
              <a:round/>
              <a:headEnd/>
              <a:tailEnd/>
            </a:ln>
            <a:effectLst/>
          </p:spPr>
          <p:txBody>
            <a:bodyPr/>
            <a:lstStyle/>
            <a:p>
              <a:endParaRPr lang="en-US"/>
            </a:p>
          </p:txBody>
        </p:sp>
        <p:sp>
          <p:nvSpPr>
            <p:cNvPr id="1037" name="Oval 13"/>
            <p:cNvSpPr>
              <a:spLocks noChangeArrowheads="1"/>
            </p:cNvSpPr>
            <p:nvPr/>
          </p:nvSpPr>
          <p:spPr bwMode="auto">
            <a:xfrm>
              <a:off x="240" y="2880"/>
              <a:ext cx="288" cy="288"/>
            </a:xfrm>
            <a:prstGeom prst="ellipse">
              <a:avLst/>
            </a:prstGeom>
            <a:noFill/>
            <a:ln w="12700" cap="sq">
              <a:solidFill>
                <a:srgbClr val="B2B2B2"/>
              </a:solidFill>
              <a:round/>
              <a:headEnd/>
              <a:tailEnd/>
            </a:ln>
            <a:effectLst/>
          </p:spPr>
          <p:txBody>
            <a:bodyPr/>
            <a:lstStyle/>
            <a:p>
              <a:endParaRPr lang="en-US"/>
            </a:p>
          </p:txBody>
        </p:sp>
        <p:sp>
          <p:nvSpPr>
            <p:cNvPr id="1038" name="Oval 14"/>
            <p:cNvSpPr>
              <a:spLocks noChangeArrowheads="1"/>
            </p:cNvSpPr>
            <p:nvPr/>
          </p:nvSpPr>
          <p:spPr bwMode="auto">
            <a:xfrm>
              <a:off x="768" y="1536"/>
              <a:ext cx="288" cy="288"/>
            </a:xfrm>
            <a:prstGeom prst="ellipse">
              <a:avLst/>
            </a:prstGeom>
            <a:noFill/>
            <a:ln w="12700" cap="sq">
              <a:solidFill>
                <a:srgbClr val="B2B2B2"/>
              </a:solidFill>
              <a:round/>
              <a:headEnd/>
              <a:tailEnd/>
            </a:ln>
            <a:effectLst/>
          </p:spPr>
          <p:txBody>
            <a:bodyPr/>
            <a:lstStyle/>
            <a:p>
              <a:endParaRPr lang="en-US"/>
            </a:p>
          </p:txBody>
        </p:sp>
        <p:sp>
          <p:nvSpPr>
            <p:cNvPr id="1039" name="Oval 15"/>
            <p:cNvSpPr>
              <a:spLocks noChangeArrowheads="1"/>
            </p:cNvSpPr>
            <p:nvPr/>
          </p:nvSpPr>
          <p:spPr bwMode="auto">
            <a:xfrm>
              <a:off x="528" y="1728"/>
              <a:ext cx="288" cy="288"/>
            </a:xfrm>
            <a:prstGeom prst="ellipse">
              <a:avLst/>
            </a:prstGeom>
            <a:noFill/>
            <a:ln w="12700" cap="sq">
              <a:solidFill>
                <a:srgbClr val="B2B2B2"/>
              </a:solidFill>
              <a:round/>
              <a:headEnd/>
              <a:tailEnd/>
            </a:ln>
            <a:effectLst/>
          </p:spPr>
          <p:txBody>
            <a:bodyPr/>
            <a:lstStyle/>
            <a:p>
              <a:endParaRPr lang="en-US"/>
            </a:p>
          </p:txBody>
        </p:sp>
        <p:sp>
          <p:nvSpPr>
            <p:cNvPr id="1040" name="Oval 16"/>
            <p:cNvSpPr>
              <a:spLocks noChangeArrowheads="1"/>
            </p:cNvSpPr>
            <p:nvPr/>
          </p:nvSpPr>
          <p:spPr bwMode="auto">
            <a:xfrm>
              <a:off x="576" y="1968"/>
              <a:ext cx="288" cy="288"/>
            </a:xfrm>
            <a:prstGeom prst="ellipse">
              <a:avLst/>
            </a:prstGeom>
            <a:noFill/>
            <a:ln w="12700" cap="sq">
              <a:solidFill>
                <a:srgbClr val="B2B2B2"/>
              </a:solidFill>
              <a:round/>
              <a:headEnd/>
              <a:tailEnd/>
            </a:ln>
            <a:effectLst/>
          </p:spPr>
          <p:txBody>
            <a:bodyPr/>
            <a:lstStyle/>
            <a:p>
              <a:endParaRPr lang="en-US"/>
            </a:p>
          </p:txBody>
        </p:sp>
        <p:sp>
          <p:nvSpPr>
            <p:cNvPr id="1041" name="Oval 17"/>
            <p:cNvSpPr>
              <a:spLocks noChangeArrowheads="1"/>
            </p:cNvSpPr>
            <p:nvPr/>
          </p:nvSpPr>
          <p:spPr bwMode="auto">
            <a:xfrm>
              <a:off x="384" y="1968"/>
              <a:ext cx="288" cy="288"/>
            </a:xfrm>
            <a:prstGeom prst="ellipse">
              <a:avLst/>
            </a:prstGeom>
            <a:noFill/>
            <a:ln w="12700" cap="sq">
              <a:solidFill>
                <a:srgbClr val="B2B2B2"/>
              </a:solidFill>
              <a:round/>
              <a:headEnd/>
              <a:tailEnd/>
            </a:ln>
            <a:effectLst/>
          </p:spPr>
          <p:txBody>
            <a:bodyPr/>
            <a:lstStyle/>
            <a:p>
              <a:endParaRPr lang="en-US"/>
            </a:p>
          </p:txBody>
        </p:sp>
        <p:sp>
          <p:nvSpPr>
            <p:cNvPr id="1042" name="Oval 18"/>
            <p:cNvSpPr>
              <a:spLocks noChangeArrowheads="1"/>
            </p:cNvSpPr>
            <p:nvPr/>
          </p:nvSpPr>
          <p:spPr bwMode="auto">
            <a:xfrm>
              <a:off x="192" y="1776"/>
              <a:ext cx="288" cy="288"/>
            </a:xfrm>
            <a:prstGeom prst="ellipse">
              <a:avLst/>
            </a:prstGeom>
            <a:noFill/>
            <a:ln w="12700" cap="sq">
              <a:solidFill>
                <a:srgbClr val="B2B2B2"/>
              </a:solidFill>
              <a:round/>
              <a:headEnd/>
              <a:tailEnd/>
            </a:ln>
            <a:effectLst/>
          </p:spPr>
          <p:txBody>
            <a:bodyPr/>
            <a:lstStyle/>
            <a:p>
              <a:endParaRPr lang="en-US"/>
            </a:p>
          </p:txBody>
        </p:sp>
        <p:sp>
          <p:nvSpPr>
            <p:cNvPr id="1043" name="Oval 19"/>
            <p:cNvSpPr>
              <a:spLocks noChangeArrowheads="1"/>
            </p:cNvSpPr>
            <p:nvPr/>
          </p:nvSpPr>
          <p:spPr bwMode="auto">
            <a:xfrm>
              <a:off x="240" y="2304"/>
              <a:ext cx="288" cy="288"/>
            </a:xfrm>
            <a:prstGeom prst="ellipse">
              <a:avLst/>
            </a:prstGeom>
            <a:noFill/>
            <a:ln w="12700" cap="sq">
              <a:solidFill>
                <a:srgbClr val="B2B2B2"/>
              </a:solidFill>
              <a:round/>
              <a:headEnd/>
              <a:tailEnd/>
            </a:ln>
            <a:effectLst/>
          </p:spPr>
          <p:txBody>
            <a:bodyPr/>
            <a:lstStyle/>
            <a:p>
              <a:endParaRPr lang="en-US"/>
            </a:p>
          </p:txBody>
        </p:sp>
        <p:sp>
          <p:nvSpPr>
            <p:cNvPr id="1044" name="Oval 20"/>
            <p:cNvSpPr>
              <a:spLocks noChangeArrowheads="1"/>
            </p:cNvSpPr>
            <p:nvPr/>
          </p:nvSpPr>
          <p:spPr bwMode="auto">
            <a:xfrm>
              <a:off x="576" y="2304"/>
              <a:ext cx="288" cy="288"/>
            </a:xfrm>
            <a:prstGeom prst="ellipse">
              <a:avLst/>
            </a:prstGeom>
            <a:noFill/>
            <a:ln w="12700" cap="sq">
              <a:solidFill>
                <a:srgbClr val="B2B2B2"/>
              </a:solidFill>
              <a:round/>
              <a:headEnd/>
              <a:tailEnd/>
            </a:ln>
            <a:effectLst/>
          </p:spPr>
          <p:txBody>
            <a:bodyPr/>
            <a:lstStyle/>
            <a:p>
              <a:endParaRPr lang="en-US"/>
            </a:p>
          </p:txBody>
        </p:sp>
        <p:sp>
          <p:nvSpPr>
            <p:cNvPr id="1045" name="Oval 21"/>
            <p:cNvSpPr>
              <a:spLocks noChangeArrowheads="1"/>
            </p:cNvSpPr>
            <p:nvPr/>
          </p:nvSpPr>
          <p:spPr bwMode="auto">
            <a:xfrm>
              <a:off x="432" y="2256"/>
              <a:ext cx="288" cy="288"/>
            </a:xfrm>
            <a:prstGeom prst="ellipse">
              <a:avLst/>
            </a:prstGeom>
            <a:noFill/>
            <a:ln w="12700" cap="sq">
              <a:solidFill>
                <a:srgbClr val="B2B2B2"/>
              </a:solidFill>
              <a:round/>
              <a:headEnd/>
              <a:tailEnd/>
            </a:ln>
            <a:effectLst/>
          </p:spPr>
          <p:txBody>
            <a:bodyPr/>
            <a:lstStyle/>
            <a:p>
              <a:endParaRPr lang="en-US"/>
            </a:p>
          </p:txBody>
        </p:sp>
        <p:sp>
          <p:nvSpPr>
            <p:cNvPr id="1046" name="Oval 22"/>
            <p:cNvSpPr>
              <a:spLocks noChangeArrowheads="1"/>
            </p:cNvSpPr>
            <p:nvPr/>
          </p:nvSpPr>
          <p:spPr bwMode="auto">
            <a:xfrm>
              <a:off x="336" y="2688"/>
              <a:ext cx="288" cy="288"/>
            </a:xfrm>
            <a:prstGeom prst="ellipse">
              <a:avLst/>
            </a:prstGeom>
            <a:noFill/>
            <a:ln w="12700" cap="sq">
              <a:solidFill>
                <a:srgbClr val="B2B2B2"/>
              </a:solidFill>
              <a:round/>
              <a:headEnd/>
              <a:tailEnd/>
            </a:ln>
            <a:effectLst/>
          </p:spPr>
          <p:txBody>
            <a:bodyPr/>
            <a:lstStyle/>
            <a:p>
              <a:endParaRPr lang="en-US"/>
            </a:p>
          </p:txBody>
        </p:sp>
        <p:sp>
          <p:nvSpPr>
            <p:cNvPr id="1047" name="Oval 23"/>
            <p:cNvSpPr>
              <a:spLocks noChangeArrowheads="1"/>
            </p:cNvSpPr>
            <p:nvPr/>
          </p:nvSpPr>
          <p:spPr bwMode="auto">
            <a:xfrm>
              <a:off x="816" y="2208"/>
              <a:ext cx="288" cy="288"/>
            </a:xfrm>
            <a:prstGeom prst="ellipse">
              <a:avLst/>
            </a:prstGeom>
            <a:noFill/>
            <a:ln w="12700" cap="sq">
              <a:solidFill>
                <a:srgbClr val="B2B2B2"/>
              </a:solidFill>
              <a:round/>
              <a:headEnd/>
              <a:tailEnd/>
            </a:ln>
            <a:effectLst/>
          </p:spPr>
          <p:txBody>
            <a:bodyPr/>
            <a:lstStyle/>
            <a:p>
              <a:endParaRPr lang="en-US"/>
            </a:p>
          </p:txBody>
        </p:sp>
        <p:sp>
          <p:nvSpPr>
            <p:cNvPr id="1048" name="Oval 24"/>
            <p:cNvSpPr>
              <a:spLocks noChangeArrowheads="1"/>
            </p:cNvSpPr>
            <p:nvPr/>
          </p:nvSpPr>
          <p:spPr bwMode="auto">
            <a:xfrm>
              <a:off x="672" y="2688"/>
              <a:ext cx="288" cy="288"/>
            </a:xfrm>
            <a:prstGeom prst="ellipse">
              <a:avLst/>
            </a:prstGeom>
            <a:noFill/>
            <a:ln w="12700" cap="sq">
              <a:solidFill>
                <a:srgbClr val="B2B2B2"/>
              </a:solidFill>
              <a:round/>
              <a:headEnd/>
              <a:tailEnd/>
            </a:ln>
            <a:effectLst/>
          </p:spPr>
          <p:txBody>
            <a:bodyPr/>
            <a:lstStyle/>
            <a:p>
              <a:endParaRPr lang="en-US"/>
            </a:p>
          </p:txBody>
        </p:sp>
        <p:sp>
          <p:nvSpPr>
            <p:cNvPr id="1049" name="Oval 25"/>
            <p:cNvSpPr>
              <a:spLocks noChangeArrowheads="1"/>
            </p:cNvSpPr>
            <p:nvPr/>
          </p:nvSpPr>
          <p:spPr bwMode="auto">
            <a:xfrm>
              <a:off x="528" y="2928"/>
              <a:ext cx="288" cy="288"/>
            </a:xfrm>
            <a:prstGeom prst="ellipse">
              <a:avLst/>
            </a:prstGeom>
            <a:noFill/>
            <a:ln w="12700" cap="sq">
              <a:solidFill>
                <a:srgbClr val="B2B2B2"/>
              </a:solidFill>
              <a:round/>
              <a:headEnd/>
              <a:tailEnd/>
            </a:ln>
            <a:effectLst/>
          </p:spPr>
          <p:txBody>
            <a:bodyPr/>
            <a:lstStyle/>
            <a:p>
              <a:endParaRPr lang="en-US"/>
            </a:p>
          </p:txBody>
        </p:sp>
        <p:sp>
          <p:nvSpPr>
            <p:cNvPr id="1050" name="Oval 26"/>
            <p:cNvSpPr>
              <a:spLocks noChangeArrowheads="1"/>
            </p:cNvSpPr>
            <p:nvPr/>
          </p:nvSpPr>
          <p:spPr bwMode="auto">
            <a:xfrm>
              <a:off x="720" y="2352"/>
              <a:ext cx="288" cy="288"/>
            </a:xfrm>
            <a:prstGeom prst="ellipse">
              <a:avLst/>
            </a:prstGeom>
            <a:noFill/>
            <a:ln w="12700" cap="sq">
              <a:solidFill>
                <a:srgbClr val="B2B2B2"/>
              </a:solidFill>
              <a:round/>
              <a:headEnd/>
              <a:tailEnd/>
            </a:ln>
            <a:effectLst/>
          </p:spPr>
          <p:txBody>
            <a:bodyPr/>
            <a:lstStyle/>
            <a:p>
              <a:endParaRPr lang="en-US"/>
            </a:p>
          </p:txBody>
        </p:sp>
        <p:sp>
          <p:nvSpPr>
            <p:cNvPr id="1051" name="Oval 27"/>
            <p:cNvSpPr>
              <a:spLocks noChangeArrowheads="1"/>
            </p:cNvSpPr>
            <p:nvPr/>
          </p:nvSpPr>
          <p:spPr bwMode="auto">
            <a:xfrm>
              <a:off x="192" y="2544"/>
              <a:ext cx="288" cy="288"/>
            </a:xfrm>
            <a:prstGeom prst="ellipse">
              <a:avLst/>
            </a:prstGeom>
            <a:noFill/>
            <a:ln w="12700" cap="sq">
              <a:solidFill>
                <a:srgbClr val="B2B2B2"/>
              </a:solidFill>
              <a:round/>
              <a:headEnd/>
              <a:tailEnd/>
            </a:ln>
            <a:effectLst/>
          </p:spPr>
          <p:txBody>
            <a:bodyPr/>
            <a:lstStyle/>
            <a:p>
              <a:endParaRPr lang="en-US"/>
            </a:p>
          </p:txBody>
        </p:sp>
        <p:sp>
          <p:nvSpPr>
            <p:cNvPr id="1052" name="Oval 28"/>
            <p:cNvSpPr>
              <a:spLocks noChangeArrowheads="1"/>
            </p:cNvSpPr>
            <p:nvPr/>
          </p:nvSpPr>
          <p:spPr bwMode="auto">
            <a:xfrm>
              <a:off x="768" y="1872"/>
              <a:ext cx="288" cy="288"/>
            </a:xfrm>
            <a:prstGeom prst="ellipse">
              <a:avLst/>
            </a:prstGeom>
            <a:noFill/>
            <a:ln w="12700" cap="sq">
              <a:solidFill>
                <a:srgbClr val="B2B2B2"/>
              </a:solidFill>
              <a:round/>
              <a:headEnd/>
              <a:tailEnd/>
            </a:ln>
            <a:effectLst/>
          </p:spPr>
          <p:txBody>
            <a:bodyPr/>
            <a:lstStyle/>
            <a:p>
              <a:endParaRPr lang="en-US"/>
            </a:p>
          </p:txBody>
        </p:sp>
        <p:sp>
          <p:nvSpPr>
            <p:cNvPr id="1053" name="Oval 29"/>
            <p:cNvSpPr>
              <a:spLocks noChangeArrowheads="1"/>
            </p:cNvSpPr>
            <p:nvPr/>
          </p:nvSpPr>
          <p:spPr bwMode="auto">
            <a:xfrm>
              <a:off x="144" y="1968"/>
              <a:ext cx="288" cy="288"/>
            </a:xfrm>
            <a:prstGeom prst="ellipse">
              <a:avLst/>
            </a:prstGeom>
            <a:noFill/>
            <a:ln w="12700" cap="sq">
              <a:solidFill>
                <a:srgbClr val="B2B2B2"/>
              </a:solidFill>
              <a:round/>
              <a:headEnd/>
              <a:tailEnd/>
            </a:ln>
            <a:effectLst/>
          </p:spPr>
          <p:txBody>
            <a:bodyPr/>
            <a:lstStyle/>
            <a:p>
              <a:endParaRPr lang="en-US"/>
            </a:p>
          </p:txBody>
        </p:sp>
        <p:sp>
          <p:nvSpPr>
            <p:cNvPr id="1054" name="Oval 30"/>
            <p:cNvSpPr>
              <a:spLocks noChangeArrowheads="1"/>
            </p:cNvSpPr>
            <p:nvPr/>
          </p:nvSpPr>
          <p:spPr bwMode="auto">
            <a:xfrm>
              <a:off x="624" y="3072"/>
              <a:ext cx="288" cy="288"/>
            </a:xfrm>
            <a:prstGeom prst="ellipse">
              <a:avLst/>
            </a:prstGeom>
            <a:noFill/>
            <a:ln w="12700" cap="sq">
              <a:solidFill>
                <a:srgbClr val="B2B2B2"/>
              </a:solidFill>
              <a:round/>
              <a:headEnd/>
              <a:tailEnd/>
            </a:ln>
            <a:effectLst/>
          </p:spPr>
          <p:txBody>
            <a:bodyPr/>
            <a:lstStyle/>
            <a:p>
              <a:endParaRPr lang="en-US"/>
            </a:p>
          </p:txBody>
        </p:sp>
        <p:sp>
          <p:nvSpPr>
            <p:cNvPr id="1055" name="Oval 31"/>
            <p:cNvSpPr>
              <a:spLocks noChangeArrowheads="1"/>
            </p:cNvSpPr>
            <p:nvPr/>
          </p:nvSpPr>
          <p:spPr bwMode="auto">
            <a:xfrm>
              <a:off x="240" y="3264"/>
              <a:ext cx="288" cy="288"/>
            </a:xfrm>
            <a:prstGeom prst="ellipse">
              <a:avLst/>
            </a:prstGeom>
            <a:noFill/>
            <a:ln w="12700" cap="sq">
              <a:solidFill>
                <a:srgbClr val="B2B2B2"/>
              </a:solidFill>
              <a:round/>
              <a:headEnd/>
              <a:tailEnd/>
            </a:ln>
            <a:effectLst/>
          </p:spPr>
          <p:txBody>
            <a:bodyPr/>
            <a:lstStyle/>
            <a:p>
              <a:endParaRPr lang="en-US"/>
            </a:p>
          </p:txBody>
        </p:sp>
        <p:sp>
          <p:nvSpPr>
            <p:cNvPr id="1056" name="Oval 32"/>
            <p:cNvSpPr>
              <a:spLocks noChangeArrowheads="1"/>
            </p:cNvSpPr>
            <p:nvPr/>
          </p:nvSpPr>
          <p:spPr bwMode="auto">
            <a:xfrm>
              <a:off x="384" y="3264"/>
              <a:ext cx="288" cy="288"/>
            </a:xfrm>
            <a:prstGeom prst="ellipse">
              <a:avLst/>
            </a:prstGeom>
            <a:noFill/>
            <a:ln w="12700" cap="sq">
              <a:solidFill>
                <a:srgbClr val="B2B2B2"/>
              </a:solidFill>
              <a:round/>
              <a:headEnd/>
              <a:tailEnd/>
            </a:ln>
            <a:effectLst/>
          </p:spPr>
          <p:txBody>
            <a:bodyPr/>
            <a:lstStyle/>
            <a:p>
              <a:endParaRPr lang="en-US"/>
            </a:p>
          </p:txBody>
        </p:sp>
        <p:sp>
          <p:nvSpPr>
            <p:cNvPr id="1057" name="Oval 33"/>
            <p:cNvSpPr>
              <a:spLocks noChangeArrowheads="1"/>
            </p:cNvSpPr>
            <p:nvPr/>
          </p:nvSpPr>
          <p:spPr bwMode="auto">
            <a:xfrm>
              <a:off x="336" y="3120"/>
              <a:ext cx="288" cy="288"/>
            </a:xfrm>
            <a:prstGeom prst="ellipse">
              <a:avLst/>
            </a:prstGeom>
            <a:noFill/>
            <a:ln w="12700" cap="sq">
              <a:solidFill>
                <a:srgbClr val="B2B2B2"/>
              </a:solidFill>
              <a:round/>
              <a:headEnd/>
              <a:tailEnd/>
            </a:ln>
            <a:effectLst/>
          </p:spPr>
          <p:txBody>
            <a:bodyPr/>
            <a:lstStyle/>
            <a:p>
              <a:endParaRPr lang="en-US"/>
            </a:p>
          </p:txBody>
        </p:sp>
        <p:sp>
          <p:nvSpPr>
            <p:cNvPr id="1058" name="Oval 34"/>
            <p:cNvSpPr>
              <a:spLocks noChangeArrowheads="1"/>
            </p:cNvSpPr>
            <p:nvPr/>
          </p:nvSpPr>
          <p:spPr bwMode="auto">
            <a:xfrm>
              <a:off x="768" y="3264"/>
              <a:ext cx="288" cy="288"/>
            </a:xfrm>
            <a:prstGeom prst="ellipse">
              <a:avLst/>
            </a:prstGeom>
            <a:noFill/>
            <a:ln w="12700" cap="sq">
              <a:solidFill>
                <a:srgbClr val="B2B2B2"/>
              </a:solidFill>
              <a:round/>
              <a:headEnd/>
              <a:tailEnd/>
            </a:ln>
            <a:effectLst/>
          </p:spPr>
          <p:txBody>
            <a:bodyPr/>
            <a:lstStyle/>
            <a:p>
              <a:endParaRPr lang="en-US"/>
            </a:p>
          </p:txBody>
        </p:sp>
        <p:sp>
          <p:nvSpPr>
            <p:cNvPr id="1059" name="Oval 35"/>
            <p:cNvSpPr>
              <a:spLocks noChangeArrowheads="1"/>
            </p:cNvSpPr>
            <p:nvPr/>
          </p:nvSpPr>
          <p:spPr bwMode="auto">
            <a:xfrm>
              <a:off x="240" y="3696"/>
              <a:ext cx="288" cy="288"/>
            </a:xfrm>
            <a:prstGeom prst="ellipse">
              <a:avLst/>
            </a:prstGeom>
            <a:noFill/>
            <a:ln w="12700" cap="sq">
              <a:solidFill>
                <a:srgbClr val="B2B2B2"/>
              </a:solidFill>
              <a:round/>
              <a:headEnd/>
              <a:tailEnd/>
            </a:ln>
            <a:effectLst/>
          </p:spPr>
          <p:txBody>
            <a:bodyPr/>
            <a:lstStyle/>
            <a:p>
              <a:endParaRPr lang="en-US"/>
            </a:p>
          </p:txBody>
        </p:sp>
        <p:sp>
          <p:nvSpPr>
            <p:cNvPr id="1060" name="Oval 36"/>
            <p:cNvSpPr>
              <a:spLocks noChangeArrowheads="1"/>
            </p:cNvSpPr>
            <p:nvPr/>
          </p:nvSpPr>
          <p:spPr bwMode="auto">
            <a:xfrm>
              <a:off x="288" y="3600"/>
              <a:ext cx="288" cy="288"/>
            </a:xfrm>
            <a:prstGeom prst="ellipse">
              <a:avLst/>
            </a:prstGeom>
            <a:noFill/>
            <a:ln w="12700" cap="sq">
              <a:solidFill>
                <a:srgbClr val="B2B2B2"/>
              </a:solidFill>
              <a:round/>
              <a:headEnd/>
              <a:tailEnd/>
            </a:ln>
            <a:effectLst/>
          </p:spPr>
          <p:txBody>
            <a:bodyPr/>
            <a:lstStyle/>
            <a:p>
              <a:endParaRPr lang="en-US"/>
            </a:p>
          </p:txBody>
        </p:sp>
        <p:sp>
          <p:nvSpPr>
            <p:cNvPr id="1061" name="Oval 37"/>
            <p:cNvSpPr>
              <a:spLocks noChangeArrowheads="1"/>
            </p:cNvSpPr>
            <p:nvPr/>
          </p:nvSpPr>
          <p:spPr bwMode="auto">
            <a:xfrm>
              <a:off x="576" y="3408"/>
              <a:ext cx="288" cy="288"/>
            </a:xfrm>
            <a:prstGeom prst="ellipse">
              <a:avLst/>
            </a:prstGeom>
            <a:noFill/>
            <a:ln w="12700" cap="sq">
              <a:solidFill>
                <a:srgbClr val="B2B2B2"/>
              </a:solidFill>
              <a:round/>
              <a:headEnd/>
              <a:tailEnd/>
            </a:ln>
            <a:effectLst/>
          </p:spPr>
          <p:txBody>
            <a:bodyPr/>
            <a:lstStyle/>
            <a:p>
              <a:endParaRPr lang="en-US"/>
            </a:p>
          </p:txBody>
        </p:sp>
        <p:sp>
          <p:nvSpPr>
            <p:cNvPr id="1062" name="Oval 38"/>
            <p:cNvSpPr>
              <a:spLocks noChangeArrowheads="1"/>
            </p:cNvSpPr>
            <p:nvPr/>
          </p:nvSpPr>
          <p:spPr bwMode="auto">
            <a:xfrm>
              <a:off x="528" y="3648"/>
              <a:ext cx="288" cy="288"/>
            </a:xfrm>
            <a:prstGeom prst="ellipse">
              <a:avLst/>
            </a:prstGeom>
            <a:noFill/>
            <a:ln w="12700" cap="sq">
              <a:solidFill>
                <a:srgbClr val="B2B2B2"/>
              </a:solidFill>
              <a:round/>
              <a:headEnd/>
              <a:tailEnd/>
            </a:ln>
            <a:effectLst/>
          </p:spPr>
          <p:txBody>
            <a:bodyPr/>
            <a:lstStyle/>
            <a:p>
              <a:endParaRPr lang="en-US"/>
            </a:p>
          </p:txBody>
        </p:sp>
        <p:sp>
          <p:nvSpPr>
            <p:cNvPr id="1063" name="Oval 39"/>
            <p:cNvSpPr>
              <a:spLocks noChangeArrowheads="1"/>
            </p:cNvSpPr>
            <p:nvPr/>
          </p:nvSpPr>
          <p:spPr bwMode="auto">
            <a:xfrm>
              <a:off x="672" y="3600"/>
              <a:ext cx="288" cy="288"/>
            </a:xfrm>
            <a:prstGeom prst="ellipse">
              <a:avLst/>
            </a:prstGeom>
            <a:noFill/>
            <a:ln w="12700" cap="sq">
              <a:solidFill>
                <a:srgbClr val="B2B2B2"/>
              </a:solidFill>
              <a:round/>
              <a:headEnd/>
              <a:tailEnd/>
            </a:ln>
            <a:effectLst/>
          </p:spPr>
          <p:txBody>
            <a:bodyPr/>
            <a:lstStyle/>
            <a:p>
              <a:endParaRPr lang="en-US"/>
            </a:p>
          </p:txBody>
        </p:sp>
        <p:sp>
          <p:nvSpPr>
            <p:cNvPr id="1064" name="Oval 40"/>
            <p:cNvSpPr>
              <a:spLocks noChangeArrowheads="1"/>
            </p:cNvSpPr>
            <p:nvPr/>
          </p:nvSpPr>
          <p:spPr bwMode="auto">
            <a:xfrm>
              <a:off x="384" y="3936"/>
              <a:ext cx="288" cy="288"/>
            </a:xfrm>
            <a:prstGeom prst="ellipse">
              <a:avLst/>
            </a:prstGeom>
            <a:noFill/>
            <a:ln w="12700" cap="sq">
              <a:solidFill>
                <a:srgbClr val="B2B2B2"/>
              </a:solidFill>
              <a:round/>
              <a:headEnd/>
              <a:tailEnd/>
            </a:ln>
            <a:effectLst/>
          </p:spPr>
          <p:txBody>
            <a:bodyPr/>
            <a:lstStyle/>
            <a:p>
              <a:endParaRPr lang="en-US"/>
            </a:p>
          </p:txBody>
        </p:sp>
        <p:sp>
          <p:nvSpPr>
            <p:cNvPr id="1065" name="Oval 41"/>
            <p:cNvSpPr>
              <a:spLocks noChangeArrowheads="1"/>
            </p:cNvSpPr>
            <p:nvPr/>
          </p:nvSpPr>
          <p:spPr bwMode="auto">
            <a:xfrm>
              <a:off x="576" y="3889"/>
              <a:ext cx="288" cy="288"/>
            </a:xfrm>
            <a:prstGeom prst="ellipse">
              <a:avLst/>
            </a:prstGeom>
            <a:noFill/>
            <a:ln w="12700" cap="sq">
              <a:solidFill>
                <a:srgbClr val="B2B2B2"/>
              </a:solidFill>
              <a:round/>
              <a:headEnd/>
              <a:tailEnd/>
            </a:ln>
            <a:effectLst/>
          </p:spPr>
          <p:txBody>
            <a:bodyPr/>
            <a:lstStyle/>
            <a:p>
              <a:endParaRPr lang="en-US"/>
            </a:p>
          </p:txBody>
        </p:sp>
        <p:sp>
          <p:nvSpPr>
            <p:cNvPr id="1066" name="Oval 42"/>
            <p:cNvSpPr>
              <a:spLocks noChangeArrowheads="1"/>
            </p:cNvSpPr>
            <p:nvPr/>
          </p:nvSpPr>
          <p:spPr bwMode="auto">
            <a:xfrm>
              <a:off x="816" y="4031"/>
              <a:ext cx="288" cy="288"/>
            </a:xfrm>
            <a:prstGeom prst="ellipse">
              <a:avLst/>
            </a:prstGeom>
            <a:noFill/>
            <a:ln w="12700" cap="sq">
              <a:solidFill>
                <a:srgbClr val="B2B2B2"/>
              </a:solidFill>
              <a:round/>
              <a:headEnd/>
              <a:tailEnd/>
            </a:ln>
            <a:effectLst/>
          </p:spPr>
          <p:txBody>
            <a:bodyPr/>
            <a:lstStyle/>
            <a:p>
              <a:endParaRPr lang="en-US"/>
            </a:p>
          </p:txBody>
        </p:sp>
        <p:sp>
          <p:nvSpPr>
            <p:cNvPr id="1067" name="Oval 43"/>
            <p:cNvSpPr>
              <a:spLocks noChangeArrowheads="1"/>
            </p:cNvSpPr>
            <p:nvPr/>
          </p:nvSpPr>
          <p:spPr bwMode="auto">
            <a:xfrm>
              <a:off x="480" y="4032"/>
              <a:ext cx="288" cy="288"/>
            </a:xfrm>
            <a:prstGeom prst="ellipse">
              <a:avLst/>
            </a:prstGeom>
            <a:noFill/>
            <a:ln w="12700" cap="sq">
              <a:solidFill>
                <a:srgbClr val="B2B2B2"/>
              </a:solidFill>
              <a:round/>
              <a:headEnd/>
              <a:tailEnd/>
            </a:ln>
            <a:effectLst/>
          </p:spPr>
          <p:txBody>
            <a:bodyPr/>
            <a:lstStyle/>
            <a:p>
              <a:endParaRPr lang="en-US"/>
            </a:p>
          </p:txBody>
        </p:sp>
        <p:sp>
          <p:nvSpPr>
            <p:cNvPr id="1068" name="Oval 44"/>
            <p:cNvSpPr>
              <a:spLocks noChangeArrowheads="1"/>
            </p:cNvSpPr>
            <p:nvPr/>
          </p:nvSpPr>
          <p:spPr bwMode="auto">
            <a:xfrm>
              <a:off x="144" y="4032"/>
              <a:ext cx="288" cy="288"/>
            </a:xfrm>
            <a:prstGeom prst="ellipse">
              <a:avLst/>
            </a:prstGeom>
            <a:noFill/>
            <a:ln w="12700" cap="sq">
              <a:solidFill>
                <a:srgbClr val="B2B2B2"/>
              </a:solidFill>
              <a:round/>
              <a:headEnd/>
              <a:tailEnd/>
            </a:ln>
            <a:effectLst/>
          </p:spPr>
          <p:txBody>
            <a:bodyPr/>
            <a:lstStyle/>
            <a:p>
              <a:endParaRPr lang="en-US"/>
            </a:p>
          </p:txBody>
        </p:sp>
        <p:sp>
          <p:nvSpPr>
            <p:cNvPr id="1069" name="Oval 45"/>
            <p:cNvSpPr>
              <a:spLocks noChangeArrowheads="1"/>
            </p:cNvSpPr>
            <p:nvPr/>
          </p:nvSpPr>
          <p:spPr bwMode="auto">
            <a:xfrm>
              <a:off x="528" y="2592"/>
              <a:ext cx="288" cy="288"/>
            </a:xfrm>
            <a:prstGeom prst="ellipse">
              <a:avLst/>
            </a:prstGeom>
            <a:noFill/>
            <a:ln w="12700" cap="sq">
              <a:solidFill>
                <a:srgbClr val="B2B2B2"/>
              </a:solidFill>
              <a:round/>
              <a:headEnd/>
              <a:tailEnd/>
            </a:ln>
            <a:effectLst/>
          </p:spPr>
          <p:txBody>
            <a:bodyPr/>
            <a:lstStyle/>
            <a:p>
              <a:endParaRPr lang="en-US"/>
            </a:p>
          </p:txBody>
        </p:sp>
        <p:sp>
          <p:nvSpPr>
            <p:cNvPr id="1070" name="Oval 46"/>
            <p:cNvSpPr>
              <a:spLocks noChangeArrowheads="1"/>
            </p:cNvSpPr>
            <p:nvPr/>
          </p:nvSpPr>
          <p:spPr bwMode="auto">
            <a:xfrm>
              <a:off x="720" y="1344"/>
              <a:ext cx="288" cy="288"/>
            </a:xfrm>
            <a:prstGeom prst="ellipse">
              <a:avLst/>
            </a:prstGeom>
            <a:noFill/>
            <a:ln w="12700" cap="sq">
              <a:solidFill>
                <a:srgbClr val="B2B2B2"/>
              </a:solidFill>
              <a:round/>
              <a:headEnd/>
              <a:tailEnd/>
            </a:ln>
            <a:effectLst/>
          </p:spPr>
          <p:txBody>
            <a:bodyPr/>
            <a:lstStyle/>
            <a:p>
              <a:endParaRPr lang="en-US"/>
            </a:p>
          </p:txBody>
        </p:sp>
        <p:sp>
          <p:nvSpPr>
            <p:cNvPr id="1071" name="Oval 47"/>
            <p:cNvSpPr>
              <a:spLocks noChangeArrowheads="1"/>
            </p:cNvSpPr>
            <p:nvPr/>
          </p:nvSpPr>
          <p:spPr bwMode="auto">
            <a:xfrm>
              <a:off x="96" y="1584"/>
              <a:ext cx="288" cy="288"/>
            </a:xfrm>
            <a:prstGeom prst="ellipse">
              <a:avLst/>
            </a:prstGeom>
            <a:noFill/>
            <a:ln w="12700" cap="sq">
              <a:solidFill>
                <a:srgbClr val="B2B2B2"/>
              </a:solidFill>
              <a:round/>
              <a:headEnd/>
              <a:tailEnd/>
            </a:ln>
            <a:effectLst/>
          </p:spPr>
          <p:txBody>
            <a:bodyPr/>
            <a:lstStyle/>
            <a:p>
              <a:endParaRPr lang="en-US"/>
            </a:p>
          </p:txBody>
        </p:sp>
        <p:sp>
          <p:nvSpPr>
            <p:cNvPr id="1072" name="Oval 48"/>
            <p:cNvSpPr>
              <a:spLocks noChangeArrowheads="1"/>
            </p:cNvSpPr>
            <p:nvPr/>
          </p:nvSpPr>
          <p:spPr bwMode="auto">
            <a:xfrm>
              <a:off x="864" y="2832"/>
              <a:ext cx="288" cy="288"/>
            </a:xfrm>
            <a:prstGeom prst="ellipse">
              <a:avLst/>
            </a:prstGeom>
            <a:noFill/>
            <a:ln w="12700" cap="sq">
              <a:solidFill>
                <a:srgbClr val="B2B2B2"/>
              </a:solidFill>
              <a:round/>
              <a:headEnd/>
              <a:tailEnd/>
            </a:ln>
            <a:effectLst/>
          </p:spPr>
          <p:txBody>
            <a:bodyPr/>
            <a:lstStyle/>
            <a:p>
              <a:endParaRPr lang="en-US"/>
            </a:p>
          </p:txBody>
        </p:sp>
        <p:sp>
          <p:nvSpPr>
            <p:cNvPr id="1073" name="Oval 49"/>
            <p:cNvSpPr>
              <a:spLocks noChangeArrowheads="1"/>
            </p:cNvSpPr>
            <p:nvPr/>
          </p:nvSpPr>
          <p:spPr bwMode="auto">
            <a:xfrm>
              <a:off x="864" y="1680"/>
              <a:ext cx="288" cy="288"/>
            </a:xfrm>
            <a:prstGeom prst="ellipse">
              <a:avLst/>
            </a:prstGeom>
            <a:noFill/>
            <a:ln w="12700" cap="sq">
              <a:solidFill>
                <a:srgbClr val="B2B2B2"/>
              </a:solidFill>
              <a:round/>
              <a:headEnd/>
              <a:tailEnd/>
            </a:ln>
            <a:effectLst/>
          </p:spPr>
          <p:txBody>
            <a:bodyPr/>
            <a:lstStyle/>
            <a:p>
              <a:endParaRPr lang="en-US"/>
            </a:p>
          </p:txBody>
        </p:sp>
        <p:sp>
          <p:nvSpPr>
            <p:cNvPr id="1074" name="Oval 50"/>
            <p:cNvSpPr>
              <a:spLocks noChangeArrowheads="1"/>
            </p:cNvSpPr>
            <p:nvPr/>
          </p:nvSpPr>
          <p:spPr bwMode="auto">
            <a:xfrm>
              <a:off x="864" y="3168"/>
              <a:ext cx="288" cy="288"/>
            </a:xfrm>
            <a:prstGeom prst="ellipse">
              <a:avLst/>
            </a:prstGeom>
            <a:noFill/>
            <a:ln w="12700" cap="sq">
              <a:solidFill>
                <a:srgbClr val="B2B2B2"/>
              </a:solidFill>
              <a:round/>
              <a:headEnd/>
              <a:tailEnd/>
            </a:ln>
            <a:effectLst/>
          </p:spPr>
          <p:txBody>
            <a:bodyPr/>
            <a:lstStyle/>
            <a:p>
              <a:endParaRPr lang="en-US"/>
            </a:p>
          </p:txBody>
        </p:sp>
        <p:sp>
          <p:nvSpPr>
            <p:cNvPr id="1075" name="Oval 51"/>
            <p:cNvSpPr>
              <a:spLocks noChangeArrowheads="1"/>
            </p:cNvSpPr>
            <p:nvPr/>
          </p:nvSpPr>
          <p:spPr bwMode="auto">
            <a:xfrm>
              <a:off x="864" y="3696"/>
              <a:ext cx="288" cy="288"/>
            </a:xfrm>
            <a:prstGeom prst="ellipse">
              <a:avLst/>
            </a:prstGeom>
            <a:noFill/>
            <a:ln w="12700" cap="sq">
              <a:solidFill>
                <a:srgbClr val="B2B2B2"/>
              </a:solidFill>
              <a:round/>
              <a:headEnd/>
              <a:tailEnd/>
            </a:ln>
            <a:effectLst/>
          </p:spPr>
          <p:txBody>
            <a:bodyPr/>
            <a:lstStyle/>
            <a:p>
              <a:endParaRPr lang="en-US"/>
            </a:p>
          </p:txBody>
        </p:sp>
        <p:grpSp>
          <p:nvGrpSpPr>
            <p:cNvPr id="1093" name="Group 69"/>
            <p:cNvGrpSpPr>
              <a:grpSpLocks/>
            </p:cNvGrpSpPr>
            <p:nvPr/>
          </p:nvGrpSpPr>
          <p:grpSpPr bwMode="auto">
            <a:xfrm>
              <a:off x="95" y="145"/>
              <a:ext cx="1008" cy="1007"/>
              <a:chOff x="95" y="145"/>
              <a:chExt cx="1008" cy="1007"/>
            </a:xfrm>
          </p:grpSpPr>
          <p:sp>
            <p:nvSpPr>
              <p:cNvPr id="1076" name="Oval 52"/>
              <p:cNvSpPr>
                <a:spLocks noChangeArrowheads="1"/>
              </p:cNvSpPr>
              <p:nvPr/>
            </p:nvSpPr>
            <p:spPr bwMode="auto">
              <a:xfrm>
                <a:off x="431" y="289"/>
                <a:ext cx="240" cy="240"/>
              </a:xfrm>
              <a:prstGeom prst="ellipse">
                <a:avLst/>
              </a:prstGeom>
              <a:noFill/>
              <a:ln w="12700" cap="sq">
                <a:solidFill>
                  <a:srgbClr val="00FFCC"/>
                </a:solidFill>
                <a:round/>
                <a:headEnd/>
                <a:tailEnd/>
              </a:ln>
              <a:effectLst/>
            </p:spPr>
            <p:txBody>
              <a:bodyPr/>
              <a:lstStyle/>
              <a:p>
                <a:endParaRPr lang="en-US"/>
              </a:p>
            </p:txBody>
          </p:sp>
          <p:sp>
            <p:nvSpPr>
              <p:cNvPr id="1077" name="Oval 53"/>
              <p:cNvSpPr>
                <a:spLocks noChangeArrowheads="1"/>
              </p:cNvSpPr>
              <p:nvPr/>
            </p:nvSpPr>
            <p:spPr bwMode="auto">
              <a:xfrm>
                <a:off x="527" y="625"/>
                <a:ext cx="240" cy="240"/>
              </a:xfrm>
              <a:prstGeom prst="ellipse">
                <a:avLst/>
              </a:prstGeom>
              <a:noFill/>
              <a:ln w="12700" cap="sq">
                <a:solidFill>
                  <a:srgbClr val="00FFCC"/>
                </a:solidFill>
                <a:round/>
                <a:headEnd/>
                <a:tailEnd/>
              </a:ln>
              <a:effectLst/>
            </p:spPr>
            <p:txBody>
              <a:bodyPr/>
              <a:lstStyle/>
              <a:p>
                <a:endParaRPr lang="en-US"/>
              </a:p>
            </p:txBody>
          </p:sp>
          <p:sp>
            <p:nvSpPr>
              <p:cNvPr id="1078" name="Oval 54"/>
              <p:cNvSpPr>
                <a:spLocks noChangeArrowheads="1"/>
              </p:cNvSpPr>
              <p:nvPr/>
            </p:nvSpPr>
            <p:spPr bwMode="auto">
              <a:xfrm>
                <a:off x="815" y="674"/>
                <a:ext cx="240" cy="240"/>
              </a:xfrm>
              <a:prstGeom prst="ellipse">
                <a:avLst/>
              </a:prstGeom>
              <a:noFill/>
              <a:ln w="12700" cap="sq">
                <a:solidFill>
                  <a:srgbClr val="00FFCC"/>
                </a:solidFill>
                <a:round/>
                <a:headEnd/>
                <a:tailEnd/>
              </a:ln>
              <a:effectLst/>
            </p:spPr>
            <p:txBody>
              <a:bodyPr/>
              <a:lstStyle/>
              <a:p>
                <a:endParaRPr lang="en-US"/>
              </a:p>
            </p:txBody>
          </p:sp>
          <p:sp>
            <p:nvSpPr>
              <p:cNvPr id="1079" name="Oval 55"/>
              <p:cNvSpPr>
                <a:spLocks noChangeArrowheads="1"/>
              </p:cNvSpPr>
              <p:nvPr/>
            </p:nvSpPr>
            <p:spPr bwMode="auto">
              <a:xfrm>
                <a:off x="863" y="291"/>
                <a:ext cx="240" cy="240"/>
              </a:xfrm>
              <a:prstGeom prst="ellipse">
                <a:avLst/>
              </a:prstGeom>
              <a:noFill/>
              <a:ln w="12700" cap="sq">
                <a:solidFill>
                  <a:srgbClr val="00FFCC"/>
                </a:solidFill>
                <a:round/>
                <a:headEnd/>
                <a:tailEnd/>
              </a:ln>
              <a:effectLst/>
            </p:spPr>
            <p:txBody>
              <a:bodyPr/>
              <a:lstStyle/>
              <a:p>
                <a:endParaRPr lang="en-US"/>
              </a:p>
            </p:txBody>
          </p:sp>
          <p:sp>
            <p:nvSpPr>
              <p:cNvPr id="1080" name="Oval 56"/>
              <p:cNvSpPr>
                <a:spLocks noChangeArrowheads="1"/>
              </p:cNvSpPr>
              <p:nvPr/>
            </p:nvSpPr>
            <p:spPr bwMode="auto">
              <a:xfrm>
                <a:off x="338" y="816"/>
                <a:ext cx="240" cy="240"/>
              </a:xfrm>
              <a:prstGeom prst="ellipse">
                <a:avLst/>
              </a:prstGeom>
              <a:noFill/>
              <a:ln w="12700" cap="sq">
                <a:solidFill>
                  <a:srgbClr val="00FFCC"/>
                </a:solidFill>
                <a:round/>
                <a:headEnd/>
                <a:tailEnd/>
              </a:ln>
              <a:effectLst/>
            </p:spPr>
            <p:txBody>
              <a:bodyPr/>
              <a:lstStyle/>
              <a:p>
                <a:endParaRPr lang="en-US"/>
              </a:p>
            </p:txBody>
          </p:sp>
          <p:sp>
            <p:nvSpPr>
              <p:cNvPr id="1081" name="Oval 57"/>
              <p:cNvSpPr>
                <a:spLocks noChangeArrowheads="1"/>
              </p:cNvSpPr>
              <p:nvPr/>
            </p:nvSpPr>
            <p:spPr bwMode="auto">
              <a:xfrm>
                <a:off x="770" y="912"/>
                <a:ext cx="240" cy="240"/>
              </a:xfrm>
              <a:prstGeom prst="ellipse">
                <a:avLst/>
              </a:prstGeom>
              <a:noFill/>
              <a:ln w="12700" cap="sq">
                <a:solidFill>
                  <a:srgbClr val="00FFCC"/>
                </a:solidFill>
                <a:round/>
                <a:headEnd/>
                <a:tailEnd/>
              </a:ln>
              <a:effectLst/>
            </p:spPr>
            <p:txBody>
              <a:bodyPr/>
              <a:lstStyle/>
              <a:p>
                <a:endParaRPr lang="en-US"/>
              </a:p>
            </p:txBody>
          </p:sp>
          <p:sp>
            <p:nvSpPr>
              <p:cNvPr id="1082" name="Oval 58"/>
              <p:cNvSpPr>
                <a:spLocks noChangeArrowheads="1"/>
              </p:cNvSpPr>
              <p:nvPr/>
            </p:nvSpPr>
            <p:spPr bwMode="auto">
              <a:xfrm>
                <a:off x="335" y="576"/>
                <a:ext cx="240" cy="240"/>
              </a:xfrm>
              <a:prstGeom prst="ellipse">
                <a:avLst/>
              </a:prstGeom>
              <a:noFill/>
              <a:ln w="12700" cap="sq">
                <a:solidFill>
                  <a:srgbClr val="00FFCC"/>
                </a:solidFill>
                <a:round/>
                <a:headEnd/>
                <a:tailEnd/>
              </a:ln>
              <a:effectLst/>
            </p:spPr>
            <p:txBody>
              <a:bodyPr/>
              <a:lstStyle/>
              <a:p>
                <a:endParaRPr lang="en-US"/>
              </a:p>
            </p:txBody>
          </p:sp>
          <p:sp>
            <p:nvSpPr>
              <p:cNvPr id="1083" name="Oval 59"/>
              <p:cNvSpPr>
                <a:spLocks noChangeArrowheads="1"/>
              </p:cNvSpPr>
              <p:nvPr/>
            </p:nvSpPr>
            <p:spPr bwMode="auto">
              <a:xfrm>
                <a:off x="671" y="768"/>
                <a:ext cx="240" cy="240"/>
              </a:xfrm>
              <a:prstGeom prst="ellipse">
                <a:avLst/>
              </a:prstGeom>
              <a:noFill/>
              <a:ln w="12700" cap="sq">
                <a:solidFill>
                  <a:srgbClr val="00FFCC"/>
                </a:solidFill>
                <a:round/>
                <a:headEnd/>
                <a:tailEnd/>
              </a:ln>
              <a:effectLst/>
            </p:spPr>
            <p:txBody>
              <a:bodyPr/>
              <a:lstStyle/>
              <a:p>
                <a:endParaRPr lang="en-US"/>
              </a:p>
            </p:txBody>
          </p:sp>
          <p:sp>
            <p:nvSpPr>
              <p:cNvPr id="1084" name="Oval 60"/>
              <p:cNvSpPr>
                <a:spLocks noChangeArrowheads="1"/>
              </p:cNvSpPr>
              <p:nvPr/>
            </p:nvSpPr>
            <p:spPr bwMode="auto">
              <a:xfrm>
                <a:off x="431" y="912"/>
                <a:ext cx="240" cy="240"/>
              </a:xfrm>
              <a:prstGeom prst="ellipse">
                <a:avLst/>
              </a:prstGeom>
              <a:noFill/>
              <a:ln w="12700" cap="sq">
                <a:solidFill>
                  <a:srgbClr val="00FFCC"/>
                </a:solidFill>
                <a:round/>
                <a:headEnd/>
                <a:tailEnd/>
              </a:ln>
              <a:effectLst/>
            </p:spPr>
            <p:txBody>
              <a:bodyPr/>
              <a:lstStyle/>
              <a:p>
                <a:endParaRPr lang="en-US"/>
              </a:p>
            </p:txBody>
          </p:sp>
          <p:sp>
            <p:nvSpPr>
              <p:cNvPr id="1085" name="Oval 61"/>
              <p:cNvSpPr>
                <a:spLocks noChangeArrowheads="1"/>
              </p:cNvSpPr>
              <p:nvPr/>
            </p:nvSpPr>
            <p:spPr bwMode="auto">
              <a:xfrm>
                <a:off x="623" y="337"/>
                <a:ext cx="240" cy="240"/>
              </a:xfrm>
              <a:prstGeom prst="ellipse">
                <a:avLst/>
              </a:prstGeom>
              <a:noFill/>
              <a:ln w="12700" cap="sq">
                <a:solidFill>
                  <a:srgbClr val="00FFCC"/>
                </a:solidFill>
                <a:round/>
                <a:headEnd/>
                <a:tailEnd/>
              </a:ln>
              <a:effectLst/>
            </p:spPr>
            <p:txBody>
              <a:bodyPr/>
              <a:lstStyle/>
              <a:p>
                <a:endParaRPr lang="en-US"/>
              </a:p>
            </p:txBody>
          </p:sp>
          <p:sp>
            <p:nvSpPr>
              <p:cNvPr id="1086" name="Oval 62"/>
              <p:cNvSpPr>
                <a:spLocks noChangeArrowheads="1"/>
              </p:cNvSpPr>
              <p:nvPr/>
            </p:nvSpPr>
            <p:spPr bwMode="auto">
              <a:xfrm>
                <a:off x="719" y="433"/>
                <a:ext cx="240" cy="240"/>
              </a:xfrm>
              <a:prstGeom prst="ellipse">
                <a:avLst/>
              </a:prstGeom>
              <a:noFill/>
              <a:ln w="12700" cap="sq">
                <a:solidFill>
                  <a:srgbClr val="00FFCC"/>
                </a:solidFill>
                <a:round/>
                <a:headEnd/>
                <a:tailEnd/>
              </a:ln>
              <a:effectLst/>
            </p:spPr>
            <p:txBody>
              <a:bodyPr/>
              <a:lstStyle/>
              <a:p>
                <a:endParaRPr lang="en-US"/>
              </a:p>
            </p:txBody>
          </p:sp>
          <p:sp>
            <p:nvSpPr>
              <p:cNvPr id="1087" name="Oval 63"/>
              <p:cNvSpPr>
                <a:spLocks noChangeArrowheads="1"/>
              </p:cNvSpPr>
              <p:nvPr/>
            </p:nvSpPr>
            <p:spPr bwMode="auto">
              <a:xfrm>
                <a:off x="383" y="481"/>
                <a:ext cx="240" cy="240"/>
              </a:xfrm>
              <a:prstGeom prst="ellipse">
                <a:avLst/>
              </a:prstGeom>
              <a:noFill/>
              <a:ln w="12700" cap="sq">
                <a:solidFill>
                  <a:srgbClr val="00FFCC"/>
                </a:solidFill>
                <a:round/>
                <a:headEnd/>
                <a:tailEnd/>
              </a:ln>
              <a:effectLst/>
            </p:spPr>
            <p:txBody>
              <a:bodyPr/>
              <a:lstStyle/>
              <a:p>
                <a:endParaRPr lang="en-US"/>
              </a:p>
            </p:txBody>
          </p:sp>
          <p:sp>
            <p:nvSpPr>
              <p:cNvPr id="1088" name="Oval 64"/>
              <p:cNvSpPr>
                <a:spLocks noChangeArrowheads="1"/>
              </p:cNvSpPr>
              <p:nvPr/>
            </p:nvSpPr>
            <p:spPr bwMode="auto">
              <a:xfrm>
                <a:off x="191" y="673"/>
                <a:ext cx="240" cy="240"/>
              </a:xfrm>
              <a:prstGeom prst="ellipse">
                <a:avLst/>
              </a:prstGeom>
              <a:noFill/>
              <a:ln w="12700" cap="sq">
                <a:solidFill>
                  <a:srgbClr val="00FFCC"/>
                </a:solidFill>
                <a:round/>
                <a:headEnd/>
                <a:tailEnd/>
              </a:ln>
              <a:effectLst/>
            </p:spPr>
            <p:txBody>
              <a:bodyPr/>
              <a:lstStyle/>
              <a:p>
                <a:endParaRPr lang="en-US"/>
              </a:p>
            </p:txBody>
          </p:sp>
          <p:sp>
            <p:nvSpPr>
              <p:cNvPr id="1089" name="Oval 65"/>
              <p:cNvSpPr>
                <a:spLocks noChangeArrowheads="1"/>
              </p:cNvSpPr>
              <p:nvPr/>
            </p:nvSpPr>
            <p:spPr bwMode="auto">
              <a:xfrm>
                <a:off x="143" y="385"/>
                <a:ext cx="240" cy="240"/>
              </a:xfrm>
              <a:prstGeom prst="ellipse">
                <a:avLst/>
              </a:prstGeom>
              <a:noFill/>
              <a:ln w="12700" cap="sq">
                <a:solidFill>
                  <a:srgbClr val="00FFCC"/>
                </a:solidFill>
                <a:round/>
                <a:headEnd/>
                <a:tailEnd/>
              </a:ln>
              <a:effectLst/>
            </p:spPr>
            <p:txBody>
              <a:bodyPr/>
              <a:lstStyle/>
              <a:p>
                <a:endParaRPr lang="en-US"/>
              </a:p>
            </p:txBody>
          </p:sp>
          <p:sp>
            <p:nvSpPr>
              <p:cNvPr id="1090" name="Oval 66"/>
              <p:cNvSpPr>
                <a:spLocks noChangeArrowheads="1"/>
              </p:cNvSpPr>
              <p:nvPr/>
            </p:nvSpPr>
            <p:spPr bwMode="auto">
              <a:xfrm>
                <a:off x="95" y="817"/>
                <a:ext cx="240" cy="240"/>
              </a:xfrm>
              <a:prstGeom prst="ellipse">
                <a:avLst/>
              </a:prstGeom>
              <a:noFill/>
              <a:ln w="12700" cap="sq">
                <a:solidFill>
                  <a:srgbClr val="00FFCC"/>
                </a:solidFill>
                <a:round/>
                <a:headEnd/>
                <a:tailEnd/>
              </a:ln>
              <a:effectLst/>
            </p:spPr>
            <p:txBody>
              <a:bodyPr/>
              <a:lstStyle/>
              <a:p>
                <a:endParaRPr lang="en-US"/>
              </a:p>
            </p:txBody>
          </p:sp>
          <p:sp>
            <p:nvSpPr>
              <p:cNvPr id="1091" name="Oval 67"/>
              <p:cNvSpPr>
                <a:spLocks noChangeArrowheads="1"/>
              </p:cNvSpPr>
              <p:nvPr/>
            </p:nvSpPr>
            <p:spPr bwMode="auto">
              <a:xfrm>
                <a:off x="719" y="145"/>
                <a:ext cx="240" cy="240"/>
              </a:xfrm>
              <a:prstGeom prst="ellipse">
                <a:avLst/>
              </a:prstGeom>
              <a:noFill/>
              <a:ln w="12700" cap="sq">
                <a:solidFill>
                  <a:srgbClr val="00FFCC"/>
                </a:solidFill>
                <a:round/>
                <a:headEnd/>
                <a:tailEnd/>
              </a:ln>
              <a:effectLst/>
            </p:spPr>
            <p:txBody>
              <a:bodyPr/>
              <a:lstStyle/>
              <a:p>
                <a:endParaRPr lang="en-US"/>
              </a:p>
            </p:txBody>
          </p:sp>
          <p:sp>
            <p:nvSpPr>
              <p:cNvPr id="1092" name="Oval 68"/>
              <p:cNvSpPr>
                <a:spLocks noChangeArrowheads="1"/>
              </p:cNvSpPr>
              <p:nvPr/>
            </p:nvSpPr>
            <p:spPr bwMode="auto">
              <a:xfrm>
                <a:off x="239" y="193"/>
                <a:ext cx="240" cy="240"/>
              </a:xfrm>
              <a:prstGeom prst="ellipse">
                <a:avLst/>
              </a:prstGeom>
              <a:noFill/>
              <a:ln w="12700" cap="sq">
                <a:solidFill>
                  <a:srgbClr val="00FFCC"/>
                </a:solidFill>
                <a:round/>
                <a:headEnd/>
                <a:tailEnd/>
              </a:ln>
              <a:effectLst/>
            </p:spPr>
            <p:txBody>
              <a:bodyPr/>
              <a:lstStyle/>
              <a:p>
                <a:endParaRPr lang="en-US"/>
              </a:p>
            </p:txBody>
          </p:sp>
        </p:grpSp>
        <p:sp>
          <p:nvSpPr>
            <p:cNvPr id="1094" name="Rectangle 70"/>
            <p:cNvSpPr>
              <a:spLocks noChangeArrowheads="1"/>
            </p:cNvSpPr>
            <p:nvPr/>
          </p:nvSpPr>
          <p:spPr bwMode="auto">
            <a:xfrm>
              <a:off x="192" y="144"/>
              <a:ext cx="816" cy="144"/>
            </a:xfrm>
            <a:prstGeom prst="rect">
              <a:avLst/>
            </a:prstGeom>
            <a:solidFill>
              <a:schemeClr val="bg1"/>
            </a:solidFill>
            <a:ln w="9525">
              <a:noFill/>
              <a:miter lim="800000"/>
              <a:headEnd/>
              <a:tailEnd/>
            </a:ln>
            <a:effectLst/>
          </p:spPr>
          <p:txBody>
            <a:bodyPr/>
            <a:lstStyle/>
            <a:p>
              <a:endParaRPr lang="en-US"/>
            </a:p>
          </p:txBody>
        </p:sp>
        <p:sp>
          <p:nvSpPr>
            <p:cNvPr id="1095" name="Rectangle 71"/>
            <p:cNvSpPr>
              <a:spLocks noChangeArrowheads="1"/>
            </p:cNvSpPr>
            <p:nvPr/>
          </p:nvSpPr>
          <p:spPr bwMode="auto">
            <a:xfrm>
              <a:off x="48" y="240"/>
              <a:ext cx="240" cy="4094"/>
            </a:xfrm>
            <a:prstGeom prst="rect">
              <a:avLst/>
            </a:prstGeom>
            <a:solidFill>
              <a:schemeClr val="bg1"/>
            </a:solidFill>
            <a:ln w="9525">
              <a:noFill/>
              <a:miter lim="800000"/>
              <a:headEnd/>
              <a:tailEnd/>
            </a:ln>
            <a:effectLst/>
          </p:spPr>
          <p:txBody>
            <a:bodyPr/>
            <a:lstStyle/>
            <a:p>
              <a:endParaRPr lang="en-US"/>
            </a:p>
          </p:txBody>
        </p:sp>
        <p:sp>
          <p:nvSpPr>
            <p:cNvPr id="1096" name="Rectangle 72"/>
            <p:cNvSpPr>
              <a:spLocks noChangeArrowheads="1"/>
            </p:cNvSpPr>
            <p:nvPr/>
          </p:nvSpPr>
          <p:spPr bwMode="auto">
            <a:xfrm>
              <a:off x="96" y="816"/>
              <a:ext cx="192" cy="96"/>
            </a:xfrm>
            <a:prstGeom prst="rect">
              <a:avLst/>
            </a:prstGeom>
            <a:solidFill>
              <a:schemeClr val="hlink"/>
            </a:solidFill>
            <a:ln w="9525">
              <a:noFill/>
              <a:miter lim="800000"/>
              <a:headEnd/>
              <a:tailEnd/>
            </a:ln>
            <a:effectLst/>
          </p:spPr>
          <p:txBody>
            <a:bodyPr/>
            <a:lstStyle/>
            <a:p>
              <a:endParaRPr lang="en-US"/>
            </a:p>
          </p:txBody>
        </p:sp>
        <p:sp>
          <p:nvSpPr>
            <p:cNvPr id="1097" name="Rectangle 73"/>
            <p:cNvSpPr>
              <a:spLocks noChangeArrowheads="1"/>
            </p:cNvSpPr>
            <p:nvPr/>
          </p:nvSpPr>
          <p:spPr bwMode="auto">
            <a:xfrm>
              <a:off x="192" y="1056"/>
              <a:ext cx="816" cy="184"/>
            </a:xfrm>
            <a:prstGeom prst="rect">
              <a:avLst/>
            </a:prstGeom>
            <a:solidFill>
              <a:schemeClr val="bg1"/>
            </a:solidFill>
            <a:ln w="9525">
              <a:noFill/>
              <a:miter lim="800000"/>
              <a:headEnd/>
              <a:tailEnd/>
            </a:ln>
            <a:effectLst/>
          </p:spPr>
          <p:txBody>
            <a:bodyPr/>
            <a:lstStyle/>
            <a:p>
              <a:endParaRPr lang="en-US"/>
            </a:p>
          </p:txBody>
        </p:sp>
        <p:sp>
          <p:nvSpPr>
            <p:cNvPr id="1098" name="Rectangle 74"/>
            <p:cNvSpPr>
              <a:spLocks noChangeArrowheads="1"/>
            </p:cNvSpPr>
            <p:nvPr/>
          </p:nvSpPr>
          <p:spPr bwMode="auto">
            <a:xfrm>
              <a:off x="960" y="192"/>
              <a:ext cx="240" cy="4149"/>
            </a:xfrm>
            <a:prstGeom prst="rect">
              <a:avLst/>
            </a:prstGeom>
            <a:solidFill>
              <a:schemeClr val="bg1"/>
            </a:solidFill>
            <a:ln w="9525">
              <a:noFill/>
              <a:miter lim="800000"/>
              <a:headEnd/>
              <a:tailEnd/>
            </a:ln>
            <a:effectLst/>
          </p:spPr>
          <p:txBody>
            <a:bodyPr/>
            <a:lstStyle/>
            <a:p>
              <a:endParaRPr lang="en-US"/>
            </a:p>
          </p:txBody>
        </p:sp>
        <p:sp>
          <p:nvSpPr>
            <p:cNvPr id="1099" name="Rectangle 75"/>
            <p:cNvSpPr>
              <a:spLocks noChangeArrowheads="1"/>
            </p:cNvSpPr>
            <p:nvPr/>
          </p:nvSpPr>
          <p:spPr bwMode="auto">
            <a:xfrm>
              <a:off x="960" y="816"/>
              <a:ext cx="432" cy="96"/>
            </a:xfrm>
            <a:prstGeom prst="rect">
              <a:avLst/>
            </a:prstGeom>
            <a:solidFill>
              <a:schemeClr val="hlink"/>
            </a:solidFill>
            <a:ln w="9525">
              <a:noFill/>
              <a:miter lim="800000"/>
              <a:headEnd/>
              <a:tailEnd/>
            </a:ln>
            <a:effectLst/>
          </p:spPr>
          <p:txBody>
            <a:bodyPr/>
            <a:lstStyle/>
            <a:p>
              <a:endParaRPr lang="en-US"/>
            </a:p>
          </p:txBody>
        </p:sp>
        <p:sp>
          <p:nvSpPr>
            <p:cNvPr id="1100" name="Oval 76"/>
            <p:cNvSpPr>
              <a:spLocks noChangeArrowheads="1"/>
            </p:cNvSpPr>
            <p:nvPr/>
          </p:nvSpPr>
          <p:spPr bwMode="auto">
            <a:xfrm>
              <a:off x="528" y="1584"/>
              <a:ext cx="288" cy="288"/>
            </a:xfrm>
            <a:prstGeom prst="ellipse">
              <a:avLst/>
            </a:prstGeom>
            <a:noFill/>
            <a:ln w="12700" cap="sq">
              <a:solidFill>
                <a:srgbClr val="B2B2B2"/>
              </a:solidFill>
              <a:round/>
              <a:headEnd/>
              <a:tailEnd/>
            </a:ln>
            <a:effectLst/>
          </p:spPr>
          <p:txBody>
            <a:bodyPr/>
            <a:lstStyle/>
            <a:p>
              <a:endParaRPr lang="en-US"/>
            </a:p>
          </p:txBody>
        </p:sp>
      </p:grpSp>
      <p:sp>
        <p:nvSpPr>
          <p:cNvPr id="1102" name="Rectangle 78"/>
          <p:cNvSpPr>
            <a:spLocks noGrp="1" noChangeArrowheads="1"/>
          </p:cNvSpPr>
          <p:nvPr>
            <p:ph type="dt" sz="half" idx="2"/>
          </p:nvPr>
        </p:nvSpPr>
        <p:spPr bwMode="auto">
          <a:xfrm>
            <a:off x="2559050" y="6470650"/>
            <a:ext cx="1346200" cy="3873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1103" name="Rectangle 79"/>
          <p:cNvSpPr>
            <a:spLocks noGrp="1" noChangeArrowheads="1"/>
          </p:cNvSpPr>
          <p:nvPr>
            <p:ph type="ftr" sz="quarter" idx="3"/>
          </p:nvPr>
        </p:nvSpPr>
        <p:spPr bwMode="auto">
          <a:xfrm>
            <a:off x="3984625" y="6477000"/>
            <a:ext cx="3540125" cy="3794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r>
              <a:rPr lang="en-US"/>
              <a:t>Chumbler - Properties of Matter</a:t>
            </a:r>
          </a:p>
        </p:txBody>
      </p:sp>
      <p:sp>
        <p:nvSpPr>
          <p:cNvPr id="1104" name="Rectangle 80"/>
          <p:cNvSpPr>
            <a:spLocks noGrp="1" noChangeArrowheads="1"/>
          </p:cNvSpPr>
          <p:nvPr>
            <p:ph type="sldNum" sz="quarter" idx="4"/>
          </p:nvPr>
        </p:nvSpPr>
        <p:spPr bwMode="auto">
          <a:xfrm>
            <a:off x="7572375" y="6477000"/>
            <a:ext cx="1250950" cy="3794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E61EA6CE-BD22-468F-B37E-C999E388688B}" type="slidenum">
              <a:rPr lang="en-US"/>
              <a:pPr/>
              <a:t>‹#›</a:t>
            </a:fld>
            <a:endParaRPr lang="en-US"/>
          </a:p>
        </p:txBody>
      </p:sp>
      <p:sp>
        <p:nvSpPr>
          <p:cNvPr id="1105" name="Rectangle 81"/>
          <p:cNvSpPr>
            <a:spLocks noChangeArrowheads="1"/>
          </p:cNvSpPr>
          <p:nvPr/>
        </p:nvSpPr>
        <p:spPr bwMode="auto">
          <a:xfrm>
            <a:off x="2286000" y="6029325"/>
            <a:ext cx="222250" cy="827088"/>
          </a:xfrm>
          <a:prstGeom prst="rect">
            <a:avLst/>
          </a:prstGeom>
          <a:solidFill>
            <a:srgbClr val="B2B2B2">
              <a:alpha val="50000"/>
            </a:srgbClr>
          </a:solidFill>
          <a:ln w="9525">
            <a:noFill/>
            <a:miter lim="800000"/>
            <a:headEnd/>
            <a:tailEnd/>
          </a:ln>
          <a:effectLst/>
        </p:spPr>
        <p:txBody>
          <a:bodyPr/>
          <a:lstStyle/>
          <a:p>
            <a:endParaRPr kumimoji="1"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charset="0"/>
        </a:defRPr>
      </a:lvl2pPr>
      <a:lvl3pPr algn="l" rtl="0" fontAlgn="base">
        <a:spcBef>
          <a:spcPct val="0"/>
        </a:spcBef>
        <a:spcAft>
          <a:spcPct val="0"/>
        </a:spcAft>
        <a:defRPr sz="4400">
          <a:solidFill>
            <a:schemeClr val="tx2"/>
          </a:solidFill>
          <a:latin typeface="Times New Roman" charset="0"/>
        </a:defRPr>
      </a:lvl3pPr>
      <a:lvl4pPr algn="l" rtl="0" fontAlgn="base">
        <a:spcBef>
          <a:spcPct val="0"/>
        </a:spcBef>
        <a:spcAft>
          <a:spcPct val="0"/>
        </a:spcAft>
        <a:defRPr sz="4400">
          <a:solidFill>
            <a:schemeClr val="tx2"/>
          </a:solidFill>
          <a:latin typeface="Times New Roman" charset="0"/>
        </a:defRPr>
      </a:lvl4pPr>
      <a:lvl5pPr algn="l" rtl="0" fontAlgn="base">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lr>
          <a:srgbClr val="00FFCC"/>
        </a:buClr>
        <a:buSzPct val="70000"/>
        <a:buFont typeface="Wingdings" pitchFamily="2" charset="2"/>
        <a:buChar char="u"/>
        <a:defRPr sz="3200">
          <a:solidFill>
            <a:schemeClr val="tx1"/>
          </a:solidFill>
          <a:latin typeface="+mn-lt"/>
          <a:ea typeface="+mn-ea"/>
          <a:cs typeface="+mn-cs"/>
        </a:defRPr>
      </a:lvl1pPr>
      <a:lvl2pPr marL="742950" indent="-285750" algn="l" rtl="0" fontAlgn="base">
        <a:spcBef>
          <a:spcPct val="20000"/>
        </a:spcBef>
        <a:spcAft>
          <a:spcPct val="0"/>
        </a:spcAft>
        <a:buClr>
          <a:srgbClr val="00FFCC"/>
        </a:buClr>
        <a:buChar char="–"/>
        <a:defRPr sz="2800">
          <a:solidFill>
            <a:schemeClr val="tx1"/>
          </a:solidFill>
          <a:latin typeface="+mn-lt"/>
        </a:defRPr>
      </a:lvl2pPr>
      <a:lvl3pPr marL="1143000" indent="-228600" algn="l" rtl="0" fontAlgn="base">
        <a:spcBef>
          <a:spcPct val="20000"/>
        </a:spcBef>
        <a:spcAft>
          <a:spcPct val="0"/>
        </a:spcAft>
        <a:buClr>
          <a:srgbClr val="00FFCC"/>
        </a:buClr>
        <a:buSzPct val="65000"/>
        <a:buFont typeface="Wingdings" pitchFamily="2" charset="2"/>
        <a:buChar char="t"/>
        <a:defRPr sz="2400">
          <a:solidFill>
            <a:schemeClr val="tx1"/>
          </a:solidFill>
          <a:latin typeface="+mn-lt"/>
        </a:defRPr>
      </a:lvl3pPr>
      <a:lvl4pPr marL="1600200" indent="-228600" algn="l" rtl="0" fontAlgn="base">
        <a:spcBef>
          <a:spcPct val="20000"/>
        </a:spcBef>
        <a:spcAft>
          <a:spcPct val="0"/>
        </a:spcAft>
        <a:buClr>
          <a:srgbClr val="00FFCC"/>
        </a:buClr>
        <a:buChar char="–"/>
        <a:defRPr sz="2000">
          <a:solidFill>
            <a:schemeClr val="tx1"/>
          </a:solidFill>
          <a:latin typeface="+mn-lt"/>
        </a:defRPr>
      </a:lvl4pPr>
      <a:lvl5pPr marL="2057400" indent="-228600" algn="l" rtl="0" fontAlgn="base">
        <a:spcBef>
          <a:spcPct val="20000"/>
        </a:spcBef>
        <a:spcAft>
          <a:spcPct val="0"/>
        </a:spcAft>
        <a:buClr>
          <a:srgbClr val="00FFCC"/>
        </a:buClr>
        <a:buChar char="•"/>
        <a:defRPr sz="2000">
          <a:solidFill>
            <a:schemeClr val="tx1"/>
          </a:solidFill>
          <a:latin typeface="+mn-lt"/>
        </a:defRPr>
      </a:lvl5pPr>
      <a:lvl6pPr marL="2514600" indent="-228600" algn="l" rtl="0" fontAlgn="base">
        <a:spcBef>
          <a:spcPct val="20000"/>
        </a:spcBef>
        <a:spcAft>
          <a:spcPct val="0"/>
        </a:spcAft>
        <a:buClr>
          <a:srgbClr val="00FFCC"/>
        </a:buClr>
        <a:buChar char="•"/>
        <a:defRPr sz="2000">
          <a:solidFill>
            <a:schemeClr val="tx1"/>
          </a:solidFill>
          <a:latin typeface="+mn-lt"/>
        </a:defRPr>
      </a:lvl6pPr>
      <a:lvl7pPr marL="2971800" indent="-228600" algn="l" rtl="0" fontAlgn="base">
        <a:spcBef>
          <a:spcPct val="20000"/>
        </a:spcBef>
        <a:spcAft>
          <a:spcPct val="0"/>
        </a:spcAft>
        <a:buClr>
          <a:srgbClr val="00FFCC"/>
        </a:buClr>
        <a:buChar char="•"/>
        <a:defRPr sz="2000">
          <a:solidFill>
            <a:schemeClr val="tx1"/>
          </a:solidFill>
          <a:latin typeface="+mn-lt"/>
        </a:defRPr>
      </a:lvl7pPr>
      <a:lvl8pPr marL="3429000" indent="-228600" algn="l" rtl="0" fontAlgn="base">
        <a:spcBef>
          <a:spcPct val="20000"/>
        </a:spcBef>
        <a:spcAft>
          <a:spcPct val="0"/>
        </a:spcAft>
        <a:buClr>
          <a:srgbClr val="00FFCC"/>
        </a:buClr>
        <a:buChar char="•"/>
        <a:defRPr sz="2000">
          <a:solidFill>
            <a:schemeClr val="tx1"/>
          </a:solidFill>
          <a:latin typeface="+mn-lt"/>
        </a:defRPr>
      </a:lvl8pPr>
      <a:lvl9pPr marL="3886200" indent="-228600" algn="l" rtl="0" fontAlgn="base">
        <a:spcBef>
          <a:spcPct val="20000"/>
        </a:spcBef>
        <a:spcAft>
          <a:spcPct val="0"/>
        </a:spcAft>
        <a:buClr>
          <a:srgbClr val="00FFC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9.gif"/><Relationship Id="rId5" Type="http://schemas.openxmlformats.org/officeDocument/2006/relationships/image" Target="../media/image6.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9.gif"/><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0"/>
          <p:cNvSpPr>
            <a:spLocks noGrp="1" noChangeArrowheads="1"/>
          </p:cNvSpPr>
          <p:nvPr>
            <p:ph type="ftr" sz="quarter" idx="3"/>
          </p:nvPr>
        </p:nvSpPr>
        <p:spPr/>
        <p:txBody>
          <a:bodyPr/>
          <a:lstStyle/>
          <a:p>
            <a:r>
              <a:rPr lang="en-US"/>
              <a:t>Chumbler - Properties of Matter</a:t>
            </a:r>
          </a:p>
        </p:txBody>
      </p:sp>
      <p:sp>
        <p:nvSpPr>
          <p:cNvPr id="6" name="Rectangle 81"/>
          <p:cNvSpPr>
            <a:spLocks noGrp="1" noChangeArrowheads="1"/>
          </p:cNvSpPr>
          <p:nvPr>
            <p:ph type="sldNum" sz="quarter" idx="4"/>
          </p:nvPr>
        </p:nvSpPr>
        <p:spPr/>
        <p:txBody>
          <a:bodyPr/>
          <a:lstStyle/>
          <a:p>
            <a:fld id="{F94EECE7-B176-4066-AA64-414751704958}" type="slidenum">
              <a:rPr lang="en-US"/>
              <a:pPr/>
              <a:t>1</a:t>
            </a:fld>
            <a:endParaRPr lang="en-US"/>
          </a:p>
        </p:txBody>
      </p:sp>
      <p:sp>
        <p:nvSpPr>
          <p:cNvPr id="5124" name="Rectangle 4"/>
          <p:cNvSpPr>
            <a:spLocks noGrp="1" noChangeArrowheads="1"/>
          </p:cNvSpPr>
          <p:nvPr>
            <p:ph type="ctrTitle"/>
          </p:nvPr>
        </p:nvSpPr>
        <p:spPr/>
        <p:txBody>
          <a:bodyPr/>
          <a:lstStyle/>
          <a:p>
            <a:r>
              <a:rPr lang="en-US"/>
              <a:t>States of Matter</a:t>
            </a:r>
          </a:p>
        </p:txBody>
      </p:sp>
      <p:sp>
        <p:nvSpPr>
          <p:cNvPr id="5125" name="Rectangle 5"/>
          <p:cNvSpPr>
            <a:spLocks noGrp="1" noChangeArrowheads="1"/>
          </p:cNvSpPr>
          <p:nvPr>
            <p:ph type="subTitle" idx="1"/>
          </p:nvPr>
        </p:nvSpPr>
        <p:spPr>
          <a:xfrm>
            <a:off x="2590800" y="3352800"/>
            <a:ext cx="5819775" cy="1752600"/>
          </a:xfrm>
        </p:spPr>
        <p:txBody>
          <a:bodyPr/>
          <a:lstStyle/>
          <a:p>
            <a:pPr algn="ctr">
              <a:lnSpc>
                <a:spcPct val="90000"/>
              </a:lnSpc>
            </a:pPr>
            <a:r>
              <a:rPr lang="en-US" sz="2000"/>
              <a:t> </a:t>
            </a:r>
            <a:r>
              <a:rPr lang="en-US" sz="4400">
                <a:solidFill>
                  <a:schemeClr val="tx2"/>
                </a:solidFill>
              </a:rPr>
              <a:t>Chemistry</a:t>
            </a:r>
          </a:p>
          <a:p>
            <a:pPr algn="ctr">
              <a:lnSpc>
                <a:spcPct val="90000"/>
              </a:lnSpc>
            </a:pPr>
            <a:r>
              <a:rPr lang="en-US" sz="4400">
                <a:solidFill>
                  <a:schemeClr val="tx2"/>
                </a:solidFill>
              </a:rPr>
              <a:t>The Four States of Matter</a:t>
            </a:r>
          </a:p>
          <a:p>
            <a:pPr algn="ctr">
              <a:lnSpc>
                <a:spcPct val="90000"/>
              </a:lnSpc>
            </a:pPr>
            <a:endParaRPr lang="en-US" sz="4400"/>
          </a:p>
        </p:txBody>
      </p:sp>
      <p:sp>
        <p:nvSpPr>
          <p:cNvPr id="5126" name="Text Box 6"/>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500" fill="hold"/>
                                        <p:tgtEl>
                                          <p:spTgt spid="5124"/>
                                        </p:tgtEl>
                                        <p:attrNameLst>
                                          <p:attrName>ppt_w</p:attrName>
                                        </p:attrNameLst>
                                      </p:cBhvr>
                                      <p:tavLst>
                                        <p:tav tm="0">
                                          <p:val>
                                            <p:fltVal val="0"/>
                                          </p:val>
                                        </p:tav>
                                        <p:tav tm="100000">
                                          <p:val>
                                            <p:strVal val="#ppt_w"/>
                                          </p:val>
                                        </p:tav>
                                      </p:tavLst>
                                    </p:anim>
                                    <p:anim calcmode="lin" valueType="num">
                                      <p:cBhvr>
                                        <p:cTn id="8" dur="500" fill="hold"/>
                                        <p:tgtEl>
                                          <p:spTgt spid="5124"/>
                                        </p:tgtEl>
                                        <p:attrNameLst>
                                          <p:attrName>ppt_h</p:attrName>
                                        </p:attrNameLst>
                                      </p:cBhvr>
                                      <p:tavLst>
                                        <p:tav tm="0">
                                          <p:val>
                                            <p:fltVal val="0"/>
                                          </p:val>
                                        </p:tav>
                                        <p:tav tm="100000">
                                          <p:val>
                                            <p:strVal val="#ppt_h"/>
                                          </p:val>
                                        </p:tav>
                                      </p:tavLst>
                                    </p:anim>
                                  </p:childTnLst>
                                </p:cTn>
                              </p:par>
                              <p:par>
                                <p:cTn id="9" presetID="50" presetClass="entr" presetSubtype="0" decel="100000" fill="hold" nodeType="withEffect">
                                  <p:stCondLst>
                                    <p:cond delay="0"/>
                                  </p:stCondLst>
                                  <p:childTnLst>
                                    <p:set>
                                      <p:cBhvr>
                                        <p:cTn id="10" dur="1" fill="hold">
                                          <p:stCondLst>
                                            <p:cond delay="0"/>
                                          </p:stCondLst>
                                        </p:cTn>
                                        <p:tgtEl>
                                          <p:spTgt spid="5125">
                                            <p:txEl>
                                              <p:pRg st="0" end="0"/>
                                            </p:txEl>
                                          </p:spTgt>
                                        </p:tgtEl>
                                        <p:attrNameLst>
                                          <p:attrName>style.visibility</p:attrName>
                                        </p:attrNameLst>
                                      </p:cBhvr>
                                      <p:to>
                                        <p:strVal val="visible"/>
                                      </p:to>
                                    </p:set>
                                    <p:anim calcmode="lin" valueType="num">
                                      <p:cBhvr>
                                        <p:cTn id="11" dur="1000" fill="hold"/>
                                        <p:tgtEl>
                                          <p:spTgt spid="5125">
                                            <p:txEl>
                                              <p:pRg st="0" end="0"/>
                                            </p:txEl>
                                          </p:spTgt>
                                        </p:tgtEl>
                                        <p:attrNameLst>
                                          <p:attrName>ppt_w</p:attrName>
                                        </p:attrNameLst>
                                      </p:cBhvr>
                                      <p:tavLst>
                                        <p:tav tm="0">
                                          <p:val>
                                            <p:strVal val="#ppt_w+.3"/>
                                          </p:val>
                                        </p:tav>
                                        <p:tav tm="100000">
                                          <p:val>
                                            <p:strVal val="#ppt_w"/>
                                          </p:val>
                                        </p:tav>
                                      </p:tavLst>
                                    </p:anim>
                                    <p:anim calcmode="lin" valueType="num">
                                      <p:cBhvr>
                                        <p:cTn id="12" dur="1000" fill="hold"/>
                                        <p:tgtEl>
                                          <p:spTgt spid="5125">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5125">
                                            <p:txEl>
                                              <p:pRg st="0" end="0"/>
                                            </p:txEl>
                                          </p:spTgt>
                                        </p:tgtEl>
                                      </p:cBhvr>
                                    </p:animEffect>
                                  </p:childTnLst>
                                </p:cTn>
                              </p:par>
                              <p:par>
                                <p:cTn id="14" presetID="50" presetClass="entr" presetSubtype="0" decel="100000" fill="hold" nodeType="withEffect">
                                  <p:stCondLst>
                                    <p:cond delay="0"/>
                                  </p:stCondLst>
                                  <p:childTnLst>
                                    <p:set>
                                      <p:cBhvr>
                                        <p:cTn id="15" dur="1" fill="hold">
                                          <p:stCondLst>
                                            <p:cond delay="0"/>
                                          </p:stCondLst>
                                        </p:cTn>
                                        <p:tgtEl>
                                          <p:spTgt spid="5125">
                                            <p:txEl>
                                              <p:pRg st="1" end="1"/>
                                            </p:txEl>
                                          </p:spTgt>
                                        </p:tgtEl>
                                        <p:attrNameLst>
                                          <p:attrName>style.visibility</p:attrName>
                                        </p:attrNameLst>
                                      </p:cBhvr>
                                      <p:to>
                                        <p:strVal val="visible"/>
                                      </p:to>
                                    </p:set>
                                    <p:anim calcmode="lin" valueType="num">
                                      <p:cBhvr>
                                        <p:cTn id="16" dur="1000" fill="hold"/>
                                        <p:tgtEl>
                                          <p:spTgt spid="5125">
                                            <p:txEl>
                                              <p:pRg st="1" end="1"/>
                                            </p:txEl>
                                          </p:spTgt>
                                        </p:tgtEl>
                                        <p:attrNameLst>
                                          <p:attrName>ppt_w</p:attrName>
                                        </p:attrNameLst>
                                      </p:cBhvr>
                                      <p:tavLst>
                                        <p:tav tm="0">
                                          <p:val>
                                            <p:strVal val="#ppt_w+.3"/>
                                          </p:val>
                                        </p:tav>
                                        <p:tav tm="100000">
                                          <p:val>
                                            <p:strVal val="#ppt_w"/>
                                          </p:val>
                                        </p:tav>
                                      </p:tavLst>
                                    </p:anim>
                                    <p:anim calcmode="lin" valueType="num">
                                      <p:cBhvr>
                                        <p:cTn id="17" dur="1000" fill="hold"/>
                                        <p:tgtEl>
                                          <p:spTgt spid="5125">
                                            <p:txEl>
                                              <p:pRg st="1" end="1"/>
                                            </p:txEl>
                                          </p:spTgt>
                                        </p:tgtEl>
                                        <p:attrNameLst>
                                          <p:attrName>ppt_h</p:attrName>
                                        </p:attrNameLst>
                                      </p:cBhvr>
                                      <p:tavLst>
                                        <p:tav tm="0">
                                          <p:val>
                                            <p:strVal val="#ppt_h"/>
                                          </p:val>
                                        </p:tav>
                                        <p:tav tm="100000">
                                          <p:val>
                                            <p:strVal val="#ppt_h"/>
                                          </p:val>
                                        </p:tav>
                                      </p:tavLst>
                                    </p:anim>
                                    <p:animEffect transition="in" filter="fade">
                                      <p:cBhvr>
                                        <p:cTn id="18" dur="1000"/>
                                        <p:tgtEl>
                                          <p:spTgt spid="51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0"/>
          <p:cNvSpPr>
            <a:spLocks noGrp="1" noChangeArrowheads="1"/>
          </p:cNvSpPr>
          <p:nvPr>
            <p:ph type="ftr" sz="quarter" idx="3"/>
          </p:nvPr>
        </p:nvSpPr>
        <p:spPr/>
        <p:txBody>
          <a:bodyPr/>
          <a:lstStyle/>
          <a:p>
            <a:r>
              <a:rPr lang="en-US"/>
              <a:t>Chumbler - Properties of Matter</a:t>
            </a:r>
          </a:p>
        </p:txBody>
      </p:sp>
      <p:sp>
        <p:nvSpPr>
          <p:cNvPr id="6" name="Rectangle 81"/>
          <p:cNvSpPr>
            <a:spLocks noGrp="1" noChangeArrowheads="1"/>
          </p:cNvSpPr>
          <p:nvPr>
            <p:ph type="sldNum" sz="quarter" idx="4"/>
          </p:nvPr>
        </p:nvSpPr>
        <p:spPr/>
        <p:txBody>
          <a:bodyPr/>
          <a:lstStyle/>
          <a:p>
            <a:fld id="{56523C48-B77C-4E22-A1AB-4F07A1D98A8C}" type="slidenum">
              <a:rPr lang="en-US"/>
              <a:pPr/>
              <a:t>10</a:t>
            </a:fld>
            <a:endParaRPr lang="en-US"/>
          </a:p>
        </p:txBody>
      </p:sp>
      <p:sp>
        <p:nvSpPr>
          <p:cNvPr id="26626" name="Rectangle 2"/>
          <p:cNvSpPr>
            <a:spLocks noGrp="1" noChangeArrowheads="1"/>
          </p:cNvSpPr>
          <p:nvPr>
            <p:ph type="ctrTitle"/>
          </p:nvPr>
        </p:nvSpPr>
        <p:spPr/>
        <p:txBody>
          <a:bodyPr/>
          <a:lstStyle/>
          <a:p>
            <a:r>
              <a:rPr lang="en-US"/>
              <a:t>States of Matter</a:t>
            </a:r>
          </a:p>
        </p:txBody>
      </p:sp>
      <p:sp>
        <p:nvSpPr>
          <p:cNvPr id="26627" name="Rectangle 3"/>
          <p:cNvSpPr>
            <a:spLocks noGrp="1" noChangeArrowheads="1"/>
          </p:cNvSpPr>
          <p:nvPr>
            <p:ph type="subTitle" idx="1"/>
          </p:nvPr>
        </p:nvSpPr>
        <p:spPr>
          <a:xfrm>
            <a:off x="2514600" y="2362200"/>
            <a:ext cx="5943600" cy="4038600"/>
          </a:xfrm>
        </p:spPr>
        <p:txBody>
          <a:bodyPr/>
          <a:lstStyle/>
          <a:p>
            <a:pPr algn="ctr">
              <a:lnSpc>
                <a:spcPct val="80000"/>
              </a:lnSpc>
            </a:pPr>
            <a:r>
              <a:rPr lang="en-US" sz="4000" i="1" u="sng">
                <a:solidFill>
                  <a:schemeClr val="tx2"/>
                </a:solidFill>
              </a:rPr>
              <a:t>Plasma</a:t>
            </a:r>
          </a:p>
          <a:p>
            <a:pPr algn="ctr">
              <a:lnSpc>
                <a:spcPct val="80000"/>
              </a:lnSpc>
            </a:pPr>
            <a:endParaRPr lang="en-US" sz="2800" i="1" u="sng">
              <a:solidFill>
                <a:schemeClr val="tx2"/>
              </a:solidFill>
            </a:endParaRPr>
          </a:p>
          <a:p>
            <a:pPr>
              <a:lnSpc>
                <a:spcPct val="80000"/>
              </a:lnSpc>
              <a:buFont typeface="Wingdings" pitchFamily="2" charset="2"/>
              <a:buChar char="§"/>
            </a:pPr>
            <a:r>
              <a:rPr lang="en-US" sz="2800"/>
              <a:t>A plasma is an ionized gas.</a:t>
            </a:r>
          </a:p>
          <a:p>
            <a:pPr>
              <a:lnSpc>
                <a:spcPct val="80000"/>
              </a:lnSpc>
            </a:pPr>
            <a:endParaRPr lang="en-US" sz="1800"/>
          </a:p>
          <a:p>
            <a:pPr>
              <a:lnSpc>
                <a:spcPct val="80000"/>
              </a:lnSpc>
              <a:buFont typeface="Wingdings" pitchFamily="2" charset="2"/>
              <a:buChar char="§"/>
            </a:pPr>
            <a:r>
              <a:rPr lang="en-US" sz="2800"/>
              <a:t>A plasma is a very good conductor of electricity and is affected by magnetic fields.</a:t>
            </a:r>
          </a:p>
          <a:p>
            <a:pPr>
              <a:lnSpc>
                <a:spcPct val="80000"/>
              </a:lnSpc>
            </a:pPr>
            <a:r>
              <a:rPr lang="en-US" sz="2800"/>
              <a:t> </a:t>
            </a:r>
          </a:p>
          <a:p>
            <a:pPr>
              <a:lnSpc>
                <a:spcPct val="80000"/>
              </a:lnSpc>
              <a:buFont typeface="Wingdings" pitchFamily="2" charset="2"/>
              <a:buChar char="§"/>
            </a:pPr>
            <a:r>
              <a:rPr lang="en-US" sz="2800"/>
              <a:t>Plasma, like gases have an indefinite shape and an indefinite volume. </a:t>
            </a:r>
          </a:p>
        </p:txBody>
      </p:sp>
      <p:sp>
        <p:nvSpPr>
          <p:cNvPr id="26628"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3"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dissolve">
                                      <p:cBhvr>
                                        <p:cTn id="12" dur="500"/>
                                        <p:tgtEl>
                                          <p:spTgt spid="2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dissolve">
                                      <p:cBhvr>
                                        <p:cTn id="17" dur="5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6627">
                                            <p:txEl>
                                              <p:pRg st="4" end="4"/>
                                            </p:txEl>
                                          </p:spTgt>
                                        </p:tgtEl>
                                        <p:attrNameLst>
                                          <p:attrName>style.visibility</p:attrName>
                                        </p:attrNameLst>
                                      </p:cBhvr>
                                      <p:to>
                                        <p:strVal val="visible"/>
                                      </p:to>
                                    </p:set>
                                    <p:animEffect transition="in" filter="dissolve">
                                      <p:cBhvr>
                                        <p:cTn id="22" dur="500"/>
                                        <p:tgtEl>
                                          <p:spTgt spid="2662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6627">
                                            <p:txEl>
                                              <p:pRg st="6" end="6"/>
                                            </p:txEl>
                                          </p:spTgt>
                                        </p:tgtEl>
                                        <p:attrNameLst>
                                          <p:attrName>style.visibility</p:attrName>
                                        </p:attrNameLst>
                                      </p:cBhvr>
                                      <p:to>
                                        <p:strVal val="visible"/>
                                      </p:to>
                                    </p:set>
                                    <p:animEffect transition="in" filter="dissolve">
                                      <p:cBhvr>
                                        <p:cTn id="27"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3"/>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80"/>
          <p:cNvSpPr>
            <a:spLocks noGrp="1" noChangeArrowheads="1"/>
          </p:cNvSpPr>
          <p:nvPr>
            <p:ph type="ftr" sz="quarter" idx="3"/>
          </p:nvPr>
        </p:nvSpPr>
        <p:spPr/>
        <p:txBody>
          <a:bodyPr/>
          <a:lstStyle/>
          <a:p>
            <a:r>
              <a:rPr lang="en-US"/>
              <a:t>Chumbler - Properties of Matter</a:t>
            </a:r>
          </a:p>
        </p:txBody>
      </p:sp>
      <p:sp>
        <p:nvSpPr>
          <p:cNvPr id="7" name="Rectangle 81"/>
          <p:cNvSpPr>
            <a:spLocks noGrp="1" noChangeArrowheads="1"/>
          </p:cNvSpPr>
          <p:nvPr>
            <p:ph type="sldNum" sz="quarter" idx="4"/>
          </p:nvPr>
        </p:nvSpPr>
        <p:spPr/>
        <p:txBody>
          <a:bodyPr/>
          <a:lstStyle/>
          <a:p>
            <a:fld id="{607F8722-F606-4F5B-83AA-3FAF653C11BA}" type="slidenum">
              <a:rPr lang="en-US"/>
              <a:pPr/>
              <a:t>11</a:t>
            </a:fld>
            <a:endParaRPr lang="en-US"/>
          </a:p>
        </p:txBody>
      </p:sp>
      <p:sp>
        <p:nvSpPr>
          <p:cNvPr id="27650" name="Rectangle 2"/>
          <p:cNvSpPr>
            <a:spLocks noGrp="1" noChangeArrowheads="1"/>
          </p:cNvSpPr>
          <p:nvPr>
            <p:ph type="ctrTitle"/>
          </p:nvPr>
        </p:nvSpPr>
        <p:spPr/>
        <p:txBody>
          <a:bodyPr/>
          <a:lstStyle/>
          <a:p>
            <a:r>
              <a:rPr lang="en-US"/>
              <a:t>States of Matter</a:t>
            </a:r>
          </a:p>
        </p:txBody>
      </p:sp>
      <p:sp>
        <p:nvSpPr>
          <p:cNvPr id="27651" name="Rectangle 3"/>
          <p:cNvSpPr>
            <a:spLocks noGrp="1" noChangeArrowheads="1"/>
          </p:cNvSpPr>
          <p:nvPr>
            <p:ph type="subTitle" idx="1"/>
          </p:nvPr>
        </p:nvSpPr>
        <p:spPr>
          <a:xfrm>
            <a:off x="2514600" y="1828800"/>
            <a:ext cx="5943600" cy="4572000"/>
          </a:xfrm>
        </p:spPr>
        <p:txBody>
          <a:bodyPr/>
          <a:lstStyle/>
          <a:p>
            <a:pPr algn="ctr"/>
            <a:r>
              <a:rPr lang="en-US" sz="3600"/>
              <a:t> </a:t>
            </a:r>
            <a:r>
              <a:rPr lang="en-US" sz="4800" i="1" u="sng">
                <a:solidFill>
                  <a:schemeClr val="tx2"/>
                </a:solidFill>
              </a:rPr>
              <a:t>Plasma</a:t>
            </a:r>
            <a:endParaRPr lang="en-US" sz="2400"/>
          </a:p>
          <a:p>
            <a:pPr algn="ctr"/>
            <a:r>
              <a:rPr lang="en-US" sz="3600"/>
              <a:t>Particles</a:t>
            </a:r>
          </a:p>
          <a:p>
            <a:pPr algn="ctr"/>
            <a:r>
              <a:rPr lang="en-US" sz="1800"/>
              <a:t>The negatively charged electrons (yellow) are freely streaming through the positively charged ions (blue</a:t>
            </a:r>
            <a:r>
              <a:rPr lang="en-US" sz="1200"/>
              <a:t>).</a:t>
            </a:r>
            <a:endParaRPr lang="en-US" sz="6000"/>
          </a:p>
        </p:txBody>
      </p:sp>
      <p:sp>
        <p:nvSpPr>
          <p:cNvPr id="27652"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pic>
        <p:nvPicPr>
          <p:cNvPr id="27654" name="Picture 6" descr="Plasma"/>
          <p:cNvPicPr>
            <a:picLocks noChangeAspect="1" noChangeArrowheads="1"/>
          </p:cNvPicPr>
          <p:nvPr/>
        </p:nvPicPr>
        <p:blipFill>
          <a:blip r:embed="rId3"/>
          <a:srcRect/>
          <a:stretch>
            <a:fillRect/>
          </a:stretch>
        </p:blipFill>
        <p:spPr bwMode="auto">
          <a:xfrm>
            <a:off x="3657600" y="3886200"/>
            <a:ext cx="3581400" cy="26670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dissolve">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dissolve">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7654"/>
                                        </p:tgtEl>
                                        <p:attrNameLst>
                                          <p:attrName>style.visibility</p:attrName>
                                        </p:attrNameLst>
                                      </p:cBhvr>
                                      <p:to>
                                        <p:strVal val="visible"/>
                                      </p:to>
                                    </p:set>
                                    <p:anim calcmode="lin" valueType="num">
                                      <p:cBhvr additive="base">
                                        <p:cTn id="17" dur="500" fill="hold"/>
                                        <p:tgtEl>
                                          <p:spTgt spid="27654"/>
                                        </p:tgtEl>
                                        <p:attrNameLst>
                                          <p:attrName>ppt_x</p:attrName>
                                        </p:attrNameLst>
                                      </p:cBhvr>
                                      <p:tavLst>
                                        <p:tav tm="0">
                                          <p:val>
                                            <p:strVal val="#ppt_x"/>
                                          </p:val>
                                        </p:tav>
                                        <p:tav tm="100000">
                                          <p:val>
                                            <p:strVal val="#ppt_x"/>
                                          </p:val>
                                        </p:tav>
                                      </p:tavLst>
                                    </p:anim>
                                    <p:anim calcmode="lin" valueType="num">
                                      <p:cBhvr additive="base">
                                        <p:cTn id="18" dur="500" fill="hold"/>
                                        <p:tgtEl>
                                          <p:spTgt spid="2765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7651">
                                            <p:txEl>
                                              <p:pRg st="2" end="2"/>
                                            </p:txEl>
                                          </p:spTgt>
                                        </p:tgtEl>
                                        <p:attrNameLst>
                                          <p:attrName>style.visibility</p:attrName>
                                        </p:attrNameLst>
                                      </p:cBhvr>
                                      <p:to>
                                        <p:strVal val="visible"/>
                                      </p:to>
                                    </p:set>
                                    <p:animEffect transition="in" filter="dissolve">
                                      <p:cBhvr>
                                        <p:cTn id="23"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80"/>
          <p:cNvSpPr>
            <a:spLocks noGrp="1" noChangeArrowheads="1"/>
          </p:cNvSpPr>
          <p:nvPr>
            <p:ph type="ftr" sz="quarter" idx="3"/>
          </p:nvPr>
        </p:nvSpPr>
        <p:spPr/>
        <p:txBody>
          <a:bodyPr/>
          <a:lstStyle/>
          <a:p>
            <a:r>
              <a:rPr lang="en-US"/>
              <a:t>Chumbler - Properties of Matter</a:t>
            </a:r>
          </a:p>
        </p:txBody>
      </p:sp>
      <p:sp>
        <p:nvSpPr>
          <p:cNvPr id="9" name="Rectangle 81"/>
          <p:cNvSpPr>
            <a:spLocks noGrp="1" noChangeArrowheads="1"/>
          </p:cNvSpPr>
          <p:nvPr>
            <p:ph type="sldNum" sz="quarter" idx="4"/>
          </p:nvPr>
        </p:nvSpPr>
        <p:spPr/>
        <p:txBody>
          <a:bodyPr/>
          <a:lstStyle/>
          <a:p>
            <a:fld id="{18C2F3DD-F0EA-4494-B691-25C3CBD3099A}" type="slidenum">
              <a:rPr lang="en-US"/>
              <a:pPr/>
              <a:t>12</a:t>
            </a:fld>
            <a:endParaRPr lang="en-US"/>
          </a:p>
        </p:txBody>
      </p:sp>
      <p:sp>
        <p:nvSpPr>
          <p:cNvPr id="34818" name="Rectangle 2"/>
          <p:cNvSpPr>
            <a:spLocks noGrp="1" noChangeArrowheads="1"/>
          </p:cNvSpPr>
          <p:nvPr>
            <p:ph type="ctrTitle"/>
          </p:nvPr>
        </p:nvSpPr>
        <p:spPr/>
        <p:txBody>
          <a:bodyPr/>
          <a:lstStyle/>
          <a:p>
            <a:r>
              <a:rPr lang="en-US"/>
              <a:t>States of Matter</a:t>
            </a:r>
          </a:p>
        </p:txBody>
      </p:sp>
      <p:sp>
        <p:nvSpPr>
          <p:cNvPr id="34819" name="Rectangle 3"/>
          <p:cNvSpPr>
            <a:spLocks noGrp="1" noChangeArrowheads="1"/>
          </p:cNvSpPr>
          <p:nvPr>
            <p:ph type="subTitle" idx="1"/>
          </p:nvPr>
        </p:nvSpPr>
        <p:spPr>
          <a:xfrm>
            <a:off x="2514600" y="1905000"/>
            <a:ext cx="5943600" cy="4495800"/>
          </a:xfrm>
        </p:spPr>
        <p:txBody>
          <a:bodyPr/>
          <a:lstStyle/>
          <a:p>
            <a:pPr algn="ctr"/>
            <a:r>
              <a:rPr lang="en-US" sz="3600" i="1" u="sng">
                <a:solidFill>
                  <a:schemeClr val="tx2"/>
                </a:solidFill>
              </a:rPr>
              <a:t>Plasma</a:t>
            </a:r>
          </a:p>
          <a:p>
            <a:pPr algn="ctr"/>
            <a:r>
              <a:rPr lang="en-US" sz="2800"/>
              <a:t>Examples</a:t>
            </a:r>
            <a:endParaRPr lang="en-US" sz="2000"/>
          </a:p>
        </p:txBody>
      </p:sp>
      <p:sp>
        <p:nvSpPr>
          <p:cNvPr id="34820"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pic>
        <p:nvPicPr>
          <p:cNvPr id="34822" name="Picture 6" descr="Plasmas"/>
          <p:cNvPicPr>
            <a:picLocks noChangeAspect="1" noChangeArrowheads="1"/>
          </p:cNvPicPr>
          <p:nvPr/>
        </p:nvPicPr>
        <p:blipFill>
          <a:blip r:embed="rId3"/>
          <a:srcRect/>
          <a:stretch>
            <a:fillRect/>
          </a:stretch>
        </p:blipFill>
        <p:spPr bwMode="auto">
          <a:xfrm>
            <a:off x="2667000" y="3200400"/>
            <a:ext cx="3810000" cy="3321050"/>
          </a:xfrm>
          <a:prstGeom prst="rect">
            <a:avLst/>
          </a:prstGeom>
          <a:noFill/>
        </p:spPr>
      </p:pic>
      <p:pic>
        <p:nvPicPr>
          <p:cNvPr id="34823" name="Picture 7" descr="plasmam"/>
          <p:cNvPicPr>
            <a:picLocks noChangeAspect="1" noChangeArrowheads="1"/>
          </p:cNvPicPr>
          <p:nvPr/>
        </p:nvPicPr>
        <p:blipFill>
          <a:blip r:embed="rId4"/>
          <a:srcRect/>
          <a:stretch>
            <a:fillRect/>
          </a:stretch>
        </p:blipFill>
        <p:spPr bwMode="auto">
          <a:xfrm>
            <a:off x="6858000" y="3200400"/>
            <a:ext cx="1558925" cy="1981200"/>
          </a:xfrm>
          <a:prstGeom prst="rect">
            <a:avLst/>
          </a:prstGeom>
          <a:noFill/>
        </p:spPr>
      </p:pic>
      <p:pic>
        <p:nvPicPr>
          <p:cNvPr id="34824" name="Picture 8" descr="Sol"/>
          <p:cNvPicPr>
            <a:picLocks noChangeAspect="1" noChangeArrowheads="1"/>
          </p:cNvPicPr>
          <p:nvPr/>
        </p:nvPicPr>
        <p:blipFill>
          <a:blip r:embed="rId5"/>
          <a:srcRect/>
          <a:stretch>
            <a:fillRect/>
          </a:stretch>
        </p:blipFill>
        <p:spPr bwMode="auto">
          <a:xfrm>
            <a:off x="6781800" y="5410200"/>
            <a:ext cx="1600200" cy="10668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dissolve">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dissolve">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4822"/>
                                        </p:tgtEl>
                                        <p:attrNameLst>
                                          <p:attrName>style.visibility</p:attrName>
                                        </p:attrNameLst>
                                      </p:cBhvr>
                                      <p:to>
                                        <p:strVal val="visible"/>
                                      </p:to>
                                    </p:set>
                                    <p:anim calcmode="lin" valueType="num">
                                      <p:cBhvr additive="base">
                                        <p:cTn id="17" dur="500" fill="hold"/>
                                        <p:tgtEl>
                                          <p:spTgt spid="34822"/>
                                        </p:tgtEl>
                                        <p:attrNameLst>
                                          <p:attrName>ppt_x</p:attrName>
                                        </p:attrNameLst>
                                      </p:cBhvr>
                                      <p:tavLst>
                                        <p:tav tm="0">
                                          <p:val>
                                            <p:strVal val="0-#ppt_w/2"/>
                                          </p:val>
                                        </p:tav>
                                        <p:tav tm="100000">
                                          <p:val>
                                            <p:strVal val="#ppt_x"/>
                                          </p:val>
                                        </p:tav>
                                      </p:tavLst>
                                    </p:anim>
                                    <p:anim calcmode="lin" valueType="num">
                                      <p:cBhvr additive="base">
                                        <p:cTn id="18" dur="500" fill="hold"/>
                                        <p:tgtEl>
                                          <p:spTgt spid="3482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nodeType="clickEffect">
                                  <p:stCondLst>
                                    <p:cond delay="0"/>
                                  </p:stCondLst>
                                  <p:childTnLst>
                                    <p:set>
                                      <p:cBhvr>
                                        <p:cTn id="22" dur="1" fill="hold">
                                          <p:stCondLst>
                                            <p:cond delay="0"/>
                                          </p:stCondLst>
                                        </p:cTn>
                                        <p:tgtEl>
                                          <p:spTgt spid="34823"/>
                                        </p:tgtEl>
                                        <p:attrNameLst>
                                          <p:attrName>style.visibility</p:attrName>
                                        </p:attrNameLst>
                                      </p:cBhvr>
                                      <p:to>
                                        <p:strVal val="visible"/>
                                      </p:to>
                                    </p:set>
                                    <p:anim calcmode="lin" valueType="num">
                                      <p:cBhvr additive="base">
                                        <p:cTn id="23" dur="500" fill="hold"/>
                                        <p:tgtEl>
                                          <p:spTgt spid="34823"/>
                                        </p:tgtEl>
                                        <p:attrNameLst>
                                          <p:attrName>ppt_x</p:attrName>
                                        </p:attrNameLst>
                                      </p:cBhvr>
                                      <p:tavLst>
                                        <p:tav tm="0">
                                          <p:val>
                                            <p:strVal val="#ppt_x"/>
                                          </p:val>
                                        </p:tav>
                                        <p:tav tm="100000">
                                          <p:val>
                                            <p:strVal val="#ppt_x"/>
                                          </p:val>
                                        </p:tav>
                                      </p:tavLst>
                                    </p:anim>
                                    <p:anim calcmode="lin" valueType="num">
                                      <p:cBhvr additive="base">
                                        <p:cTn id="24" dur="500" fill="hold"/>
                                        <p:tgtEl>
                                          <p:spTgt spid="3482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4824"/>
                                        </p:tgtEl>
                                        <p:attrNameLst>
                                          <p:attrName>style.visibility</p:attrName>
                                        </p:attrNameLst>
                                      </p:cBhvr>
                                      <p:to>
                                        <p:strVal val="visible"/>
                                      </p:to>
                                    </p:set>
                                    <p:anim calcmode="lin" valueType="num">
                                      <p:cBhvr additive="base">
                                        <p:cTn id="29" dur="500" fill="hold"/>
                                        <p:tgtEl>
                                          <p:spTgt spid="34824"/>
                                        </p:tgtEl>
                                        <p:attrNameLst>
                                          <p:attrName>ppt_x</p:attrName>
                                        </p:attrNameLst>
                                      </p:cBhvr>
                                      <p:tavLst>
                                        <p:tav tm="0">
                                          <p:val>
                                            <p:strVal val="#ppt_x"/>
                                          </p:val>
                                        </p:tav>
                                        <p:tav tm="100000">
                                          <p:val>
                                            <p:strVal val="#ppt_x"/>
                                          </p:val>
                                        </p:tav>
                                      </p:tavLst>
                                    </p:anim>
                                    <p:anim calcmode="lin" valueType="num">
                                      <p:cBhvr additive="base">
                                        <p:cTn id="30" dur="500" fill="hold"/>
                                        <p:tgtEl>
                                          <p:spTgt spid="348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0"/>
          <p:cNvSpPr>
            <a:spLocks noGrp="1" noChangeArrowheads="1"/>
          </p:cNvSpPr>
          <p:nvPr>
            <p:ph type="ftr" sz="quarter" idx="3"/>
          </p:nvPr>
        </p:nvSpPr>
        <p:spPr/>
        <p:txBody>
          <a:bodyPr/>
          <a:lstStyle/>
          <a:p>
            <a:r>
              <a:rPr lang="en-US"/>
              <a:t>Chumbler - Properties of Matter</a:t>
            </a:r>
          </a:p>
        </p:txBody>
      </p:sp>
      <p:sp>
        <p:nvSpPr>
          <p:cNvPr id="6" name="Rectangle 81"/>
          <p:cNvSpPr>
            <a:spLocks noGrp="1" noChangeArrowheads="1"/>
          </p:cNvSpPr>
          <p:nvPr>
            <p:ph type="sldNum" sz="quarter" idx="4"/>
          </p:nvPr>
        </p:nvSpPr>
        <p:spPr/>
        <p:txBody>
          <a:bodyPr/>
          <a:lstStyle/>
          <a:p>
            <a:fld id="{ED03A67C-9ADF-4C6A-A748-BD9D30CB4C49}" type="slidenum">
              <a:rPr lang="en-US"/>
              <a:pPr/>
              <a:t>13</a:t>
            </a:fld>
            <a:endParaRPr lang="en-US"/>
          </a:p>
        </p:txBody>
      </p:sp>
      <p:sp>
        <p:nvSpPr>
          <p:cNvPr id="37890" name="Rectangle 2"/>
          <p:cNvSpPr>
            <a:spLocks noGrp="1" noChangeArrowheads="1"/>
          </p:cNvSpPr>
          <p:nvPr>
            <p:ph type="ctrTitle"/>
          </p:nvPr>
        </p:nvSpPr>
        <p:spPr/>
        <p:txBody>
          <a:bodyPr/>
          <a:lstStyle/>
          <a:p>
            <a:r>
              <a:rPr lang="en-US"/>
              <a:t>States of Matter</a:t>
            </a:r>
          </a:p>
        </p:txBody>
      </p:sp>
      <p:sp>
        <p:nvSpPr>
          <p:cNvPr id="37891" name="Rectangle 3"/>
          <p:cNvSpPr>
            <a:spLocks noGrp="1" noChangeArrowheads="1"/>
          </p:cNvSpPr>
          <p:nvPr>
            <p:ph type="subTitle" idx="1"/>
          </p:nvPr>
        </p:nvSpPr>
        <p:spPr>
          <a:xfrm>
            <a:off x="2514600" y="2362200"/>
            <a:ext cx="5943600" cy="4038600"/>
          </a:xfrm>
        </p:spPr>
        <p:txBody>
          <a:bodyPr/>
          <a:lstStyle/>
          <a:p>
            <a:pPr>
              <a:lnSpc>
                <a:spcPct val="90000"/>
              </a:lnSpc>
              <a:spcBef>
                <a:spcPct val="0"/>
              </a:spcBef>
              <a:buClrTx/>
              <a:buSzTx/>
              <a:buFontTx/>
              <a:buNone/>
            </a:pPr>
            <a:r>
              <a:rPr lang="en-US" sz="2400" i="1" u="sng">
                <a:solidFill>
                  <a:schemeClr val="tx2"/>
                </a:solidFill>
              </a:rPr>
              <a:t>Microscopic Explanation for Properties of Solids</a:t>
            </a:r>
          </a:p>
          <a:p>
            <a:pPr>
              <a:lnSpc>
                <a:spcPct val="90000"/>
              </a:lnSpc>
              <a:spcBef>
                <a:spcPct val="0"/>
              </a:spcBef>
              <a:buClrTx/>
              <a:buSzTx/>
              <a:buFontTx/>
              <a:buNone/>
            </a:pPr>
            <a:endParaRPr lang="en-US" sz="2400" u="sng">
              <a:solidFill>
                <a:schemeClr val="tx2"/>
              </a:solidFill>
            </a:endParaRPr>
          </a:p>
          <a:p>
            <a:pPr>
              <a:lnSpc>
                <a:spcPct val="90000"/>
              </a:lnSpc>
              <a:spcBef>
                <a:spcPct val="0"/>
              </a:spcBef>
              <a:buClrTx/>
              <a:buSzTx/>
              <a:buFont typeface="Wingdings" pitchFamily="2" charset="2"/>
              <a:buChar char="§"/>
            </a:pPr>
            <a:r>
              <a:rPr lang="en-US" sz="2400"/>
              <a:t>Solids have a definite shape and a definite volume</a:t>
            </a:r>
            <a:br>
              <a:rPr lang="en-US" sz="2400"/>
            </a:br>
            <a:r>
              <a:rPr lang="en-US" sz="2400"/>
              <a:t>because the particles are locked into place </a:t>
            </a:r>
          </a:p>
          <a:p>
            <a:pPr>
              <a:lnSpc>
                <a:spcPct val="90000"/>
              </a:lnSpc>
              <a:spcBef>
                <a:spcPct val="0"/>
              </a:spcBef>
              <a:buClrTx/>
              <a:buSzTx/>
              <a:buFont typeface="Wingdings" pitchFamily="2" charset="2"/>
              <a:buChar char="§"/>
            </a:pPr>
            <a:endParaRPr lang="en-US" sz="2400"/>
          </a:p>
          <a:p>
            <a:pPr>
              <a:lnSpc>
                <a:spcPct val="90000"/>
              </a:lnSpc>
              <a:spcBef>
                <a:spcPct val="0"/>
              </a:spcBef>
              <a:buClrTx/>
              <a:buSzTx/>
              <a:buFont typeface="Wingdings" pitchFamily="2" charset="2"/>
              <a:buChar char="§"/>
            </a:pPr>
            <a:r>
              <a:rPr lang="en-US" sz="2400"/>
              <a:t>Solids are not easily compressible because there is little free space between particles </a:t>
            </a:r>
          </a:p>
          <a:p>
            <a:pPr>
              <a:lnSpc>
                <a:spcPct val="90000"/>
              </a:lnSpc>
              <a:spcBef>
                <a:spcPct val="0"/>
              </a:spcBef>
              <a:buClrTx/>
              <a:buSzTx/>
              <a:buFont typeface="Wingdings" pitchFamily="2" charset="2"/>
              <a:buChar char="§"/>
            </a:pPr>
            <a:endParaRPr lang="en-US" sz="2400"/>
          </a:p>
          <a:p>
            <a:pPr>
              <a:lnSpc>
                <a:spcPct val="90000"/>
              </a:lnSpc>
              <a:spcBef>
                <a:spcPct val="0"/>
              </a:spcBef>
              <a:buClrTx/>
              <a:buSzTx/>
              <a:buFont typeface="Wingdings" pitchFamily="2" charset="2"/>
              <a:buChar char="§"/>
            </a:pPr>
            <a:r>
              <a:rPr lang="en-US" sz="2400"/>
              <a:t>Solids do not flow easily because the particles cannot move/slide past one another </a:t>
            </a:r>
          </a:p>
        </p:txBody>
      </p:sp>
      <p:sp>
        <p:nvSpPr>
          <p:cNvPr id="37892"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1"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wipe(down)">
                                      <p:cBhvr>
                                        <p:cTn id="7" dur="580">
                                          <p:stCondLst>
                                            <p:cond delay="0"/>
                                          </p:stCondLst>
                                        </p:cTn>
                                        <p:tgtEl>
                                          <p:spTgt spid="37890"/>
                                        </p:tgtEl>
                                      </p:cBhvr>
                                    </p:animEffect>
                                    <p:anim calcmode="lin" valueType="num">
                                      <p:cBhvr>
                                        <p:cTn id="8" dur="1822" tmFilter="0,0; 0.14,0.36; 0.43,0.73; 0.71,0.91; 1.0,1.0">
                                          <p:stCondLst>
                                            <p:cond delay="0"/>
                                          </p:stCondLst>
                                        </p:cTn>
                                        <p:tgtEl>
                                          <p:spTgt spid="3789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789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789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789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7890"/>
                                        </p:tgtEl>
                                        <p:attrNameLst>
                                          <p:attrName>ppt_y</p:attrName>
                                        </p:attrNameLst>
                                      </p:cBhvr>
                                      <p:tavLst>
                                        <p:tav tm="0" fmla="#ppt_y-sin(pi*$)/81">
                                          <p:val>
                                            <p:fltVal val="0"/>
                                          </p:val>
                                        </p:tav>
                                        <p:tav tm="100000">
                                          <p:val>
                                            <p:fltVal val="1"/>
                                          </p:val>
                                        </p:tav>
                                      </p:tavLst>
                                    </p:anim>
                                    <p:animScale>
                                      <p:cBhvr>
                                        <p:cTn id="13" dur="26">
                                          <p:stCondLst>
                                            <p:cond delay="650"/>
                                          </p:stCondLst>
                                        </p:cTn>
                                        <p:tgtEl>
                                          <p:spTgt spid="37890"/>
                                        </p:tgtEl>
                                      </p:cBhvr>
                                      <p:to x="100000" y="60000"/>
                                    </p:animScale>
                                    <p:animScale>
                                      <p:cBhvr>
                                        <p:cTn id="14" dur="166" decel="50000">
                                          <p:stCondLst>
                                            <p:cond delay="676"/>
                                          </p:stCondLst>
                                        </p:cTn>
                                        <p:tgtEl>
                                          <p:spTgt spid="37890"/>
                                        </p:tgtEl>
                                      </p:cBhvr>
                                      <p:to x="100000" y="100000"/>
                                    </p:animScale>
                                    <p:animScale>
                                      <p:cBhvr>
                                        <p:cTn id="15" dur="26">
                                          <p:stCondLst>
                                            <p:cond delay="1312"/>
                                          </p:stCondLst>
                                        </p:cTn>
                                        <p:tgtEl>
                                          <p:spTgt spid="37890"/>
                                        </p:tgtEl>
                                      </p:cBhvr>
                                      <p:to x="100000" y="80000"/>
                                    </p:animScale>
                                    <p:animScale>
                                      <p:cBhvr>
                                        <p:cTn id="16" dur="166" decel="50000">
                                          <p:stCondLst>
                                            <p:cond delay="1338"/>
                                          </p:stCondLst>
                                        </p:cTn>
                                        <p:tgtEl>
                                          <p:spTgt spid="37890"/>
                                        </p:tgtEl>
                                      </p:cBhvr>
                                      <p:to x="100000" y="100000"/>
                                    </p:animScale>
                                    <p:animScale>
                                      <p:cBhvr>
                                        <p:cTn id="17" dur="26">
                                          <p:stCondLst>
                                            <p:cond delay="1642"/>
                                          </p:stCondLst>
                                        </p:cTn>
                                        <p:tgtEl>
                                          <p:spTgt spid="37890"/>
                                        </p:tgtEl>
                                      </p:cBhvr>
                                      <p:to x="100000" y="90000"/>
                                    </p:animScale>
                                    <p:animScale>
                                      <p:cBhvr>
                                        <p:cTn id="18" dur="166" decel="50000">
                                          <p:stCondLst>
                                            <p:cond delay="1668"/>
                                          </p:stCondLst>
                                        </p:cTn>
                                        <p:tgtEl>
                                          <p:spTgt spid="37890"/>
                                        </p:tgtEl>
                                      </p:cBhvr>
                                      <p:to x="100000" y="100000"/>
                                    </p:animScale>
                                    <p:animScale>
                                      <p:cBhvr>
                                        <p:cTn id="19" dur="26">
                                          <p:stCondLst>
                                            <p:cond delay="1808"/>
                                          </p:stCondLst>
                                        </p:cTn>
                                        <p:tgtEl>
                                          <p:spTgt spid="37890"/>
                                        </p:tgtEl>
                                      </p:cBhvr>
                                      <p:to x="100000" y="95000"/>
                                    </p:animScale>
                                    <p:animScale>
                                      <p:cBhvr>
                                        <p:cTn id="20" dur="166" decel="50000">
                                          <p:stCondLst>
                                            <p:cond delay="1834"/>
                                          </p:stCondLst>
                                        </p:cTn>
                                        <p:tgtEl>
                                          <p:spTgt spid="3789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7891">
                                            <p:txEl>
                                              <p:pRg st="0" end="0"/>
                                            </p:txEl>
                                          </p:spTgt>
                                        </p:tgtEl>
                                        <p:attrNameLst>
                                          <p:attrName>style.visibility</p:attrName>
                                        </p:attrNameLst>
                                      </p:cBhvr>
                                      <p:to>
                                        <p:strVal val="visible"/>
                                      </p:to>
                                    </p:set>
                                    <p:animEffect transition="in" filter="wipe(down)">
                                      <p:cBhvr>
                                        <p:cTn id="25" dur="580">
                                          <p:stCondLst>
                                            <p:cond delay="0"/>
                                          </p:stCondLst>
                                        </p:cTn>
                                        <p:tgtEl>
                                          <p:spTgt spid="37891">
                                            <p:txEl>
                                              <p:pRg st="0" end="0"/>
                                            </p:txEl>
                                          </p:spTgt>
                                        </p:tgtEl>
                                      </p:cBhvr>
                                    </p:animEffect>
                                    <p:anim calcmode="lin" valueType="num">
                                      <p:cBhvr>
                                        <p:cTn id="26" dur="1822" tmFilter="0,0; 0.14,0.36; 0.43,0.73; 0.71,0.91; 1.0,1.0">
                                          <p:stCondLst>
                                            <p:cond delay="0"/>
                                          </p:stCondLst>
                                        </p:cTn>
                                        <p:tgtEl>
                                          <p:spTgt spid="37891">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7891">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7891">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7891">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7891">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7891">
                                            <p:txEl>
                                              <p:pRg st="0" end="0"/>
                                            </p:txEl>
                                          </p:spTgt>
                                        </p:tgtEl>
                                      </p:cBhvr>
                                      <p:to x="100000" y="60000"/>
                                    </p:animScale>
                                    <p:animScale>
                                      <p:cBhvr>
                                        <p:cTn id="32" dur="166" decel="50000">
                                          <p:stCondLst>
                                            <p:cond delay="676"/>
                                          </p:stCondLst>
                                        </p:cTn>
                                        <p:tgtEl>
                                          <p:spTgt spid="37891">
                                            <p:txEl>
                                              <p:pRg st="0" end="0"/>
                                            </p:txEl>
                                          </p:spTgt>
                                        </p:tgtEl>
                                      </p:cBhvr>
                                      <p:to x="100000" y="100000"/>
                                    </p:animScale>
                                    <p:animScale>
                                      <p:cBhvr>
                                        <p:cTn id="33" dur="26">
                                          <p:stCondLst>
                                            <p:cond delay="1312"/>
                                          </p:stCondLst>
                                        </p:cTn>
                                        <p:tgtEl>
                                          <p:spTgt spid="37891">
                                            <p:txEl>
                                              <p:pRg st="0" end="0"/>
                                            </p:txEl>
                                          </p:spTgt>
                                        </p:tgtEl>
                                      </p:cBhvr>
                                      <p:to x="100000" y="80000"/>
                                    </p:animScale>
                                    <p:animScale>
                                      <p:cBhvr>
                                        <p:cTn id="34" dur="166" decel="50000">
                                          <p:stCondLst>
                                            <p:cond delay="1338"/>
                                          </p:stCondLst>
                                        </p:cTn>
                                        <p:tgtEl>
                                          <p:spTgt spid="37891">
                                            <p:txEl>
                                              <p:pRg st="0" end="0"/>
                                            </p:txEl>
                                          </p:spTgt>
                                        </p:tgtEl>
                                      </p:cBhvr>
                                      <p:to x="100000" y="100000"/>
                                    </p:animScale>
                                    <p:animScale>
                                      <p:cBhvr>
                                        <p:cTn id="35" dur="26">
                                          <p:stCondLst>
                                            <p:cond delay="1642"/>
                                          </p:stCondLst>
                                        </p:cTn>
                                        <p:tgtEl>
                                          <p:spTgt spid="37891">
                                            <p:txEl>
                                              <p:pRg st="0" end="0"/>
                                            </p:txEl>
                                          </p:spTgt>
                                        </p:tgtEl>
                                      </p:cBhvr>
                                      <p:to x="100000" y="90000"/>
                                    </p:animScale>
                                    <p:animScale>
                                      <p:cBhvr>
                                        <p:cTn id="36" dur="166" decel="50000">
                                          <p:stCondLst>
                                            <p:cond delay="1668"/>
                                          </p:stCondLst>
                                        </p:cTn>
                                        <p:tgtEl>
                                          <p:spTgt spid="37891">
                                            <p:txEl>
                                              <p:pRg st="0" end="0"/>
                                            </p:txEl>
                                          </p:spTgt>
                                        </p:tgtEl>
                                      </p:cBhvr>
                                      <p:to x="100000" y="100000"/>
                                    </p:animScale>
                                    <p:animScale>
                                      <p:cBhvr>
                                        <p:cTn id="37" dur="26">
                                          <p:stCondLst>
                                            <p:cond delay="1808"/>
                                          </p:stCondLst>
                                        </p:cTn>
                                        <p:tgtEl>
                                          <p:spTgt spid="37891">
                                            <p:txEl>
                                              <p:pRg st="0" end="0"/>
                                            </p:txEl>
                                          </p:spTgt>
                                        </p:tgtEl>
                                      </p:cBhvr>
                                      <p:to x="100000" y="95000"/>
                                    </p:animScale>
                                    <p:animScale>
                                      <p:cBhvr>
                                        <p:cTn id="38" dur="166" decel="50000">
                                          <p:stCondLst>
                                            <p:cond delay="1834"/>
                                          </p:stCondLst>
                                        </p:cTn>
                                        <p:tgtEl>
                                          <p:spTgt spid="37891">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7891">
                                            <p:txEl>
                                              <p:pRg st="2" end="2"/>
                                            </p:txEl>
                                          </p:spTgt>
                                        </p:tgtEl>
                                        <p:attrNameLst>
                                          <p:attrName>style.visibility</p:attrName>
                                        </p:attrNameLst>
                                      </p:cBhvr>
                                      <p:to>
                                        <p:strVal val="visible"/>
                                      </p:to>
                                    </p:set>
                                    <p:animEffect transition="in" filter="wipe(down)">
                                      <p:cBhvr>
                                        <p:cTn id="43" dur="580">
                                          <p:stCondLst>
                                            <p:cond delay="0"/>
                                          </p:stCondLst>
                                        </p:cTn>
                                        <p:tgtEl>
                                          <p:spTgt spid="37891">
                                            <p:txEl>
                                              <p:pRg st="2" end="2"/>
                                            </p:txEl>
                                          </p:spTgt>
                                        </p:tgtEl>
                                      </p:cBhvr>
                                    </p:animEffect>
                                    <p:anim calcmode="lin" valueType="num">
                                      <p:cBhvr>
                                        <p:cTn id="44" dur="1822" tmFilter="0,0; 0.14,0.36; 0.43,0.73; 0.71,0.91; 1.0,1.0">
                                          <p:stCondLst>
                                            <p:cond delay="0"/>
                                          </p:stCondLst>
                                        </p:cTn>
                                        <p:tgtEl>
                                          <p:spTgt spid="37891">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7891">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7891">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7891">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7891">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7891">
                                            <p:txEl>
                                              <p:pRg st="2" end="2"/>
                                            </p:txEl>
                                          </p:spTgt>
                                        </p:tgtEl>
                                      </p:cBhvr>
                                      <p:to x="100000" y="60000"/>
                                    </p:animScale>
                                    <p:animScale>
                                      <p:cBhvr>
                                        <p:cTn id="50" dur="166" decel="50000">
                                          <p:stCondLst>
                                            <p:cond delay="676"/>
                                          </p:stCondLst>
                                        </p:cTn>
                                        <p:tgtEl>
                                          <p:spTgt spid="37891">
                                            <p:txEl>
                                              <p:pRg st="2" end="2"/>
                                            </p:txEl>
                                          </p:spTgt>
                                        </p:tgtEl>
                                      </p:cBhvr>
                                      <p:to x="100000" y="100000"/>
                                    </p:animScale>
                                    <p:animScale>
                                      <p:cBhvr>
                                        <p:cTn id="51" dur="26">
                                          <p:stCondLst>
                                            <p:cond delay="1312"/>
                                          </p:stCondLst>
                                        </p:cTn>
                                        <p:tgtEl>
                                          <p:spTgt spid="37891">
                                            <p:txEl>
                                              <p:pRg st="2" end="2"/>
                                            </p:txEl>
                                          </p:spTgt>
                                        </p:tgtEl>
                                      </p:cBhvr>
                                      <p:to x="100000" y="80000"/>
                                    </p:animScale>
                                    <p:animScale>
                                      <p:cBhvr>
                                        <p:cTn id="52" dur="166" decel="50000">
                                          <p:stCondLst>
                                            <p:cond delay="1338"/>
                                          </p:stCondLst>
                                        </p:cTn>
                                        <p:tgtEl>
                                          <p:spTgt spid="37891">
                                            <p:txEl>
                                              <p:pRg st="2" end="2"/>
                                            </p:txEl>
                                          </p:spTgt>
                                        </p:tgtEl>
                                      </p:cBhvr>
                                      <p:to x="100000" y="100000"/>
                                    </p:animScale>
                                    <p:animScale>
                                      <p:cBhvr>
                                        <p:cTn id="53" dur="26">
                                          <p:stCondLst>
                                            <p:cond delay="1642"/>
                                          </p:stCondLst>
                                        </p:cTn>
                                        <p:tgtEl>
                                          <p:spTgt spid="37891">
                                            <p:txEl>
                                              <p:pRg st="2" end="2"/>
                                            </p:txEl>
                                          </p:spTgt>
                                        </p:tgtEl>
                                      </p:cBhvr>
                                      <p:to x="100000" y="90000"/>
                                    </p:animScale>
                                    <p:animScale>
                                      <p:cBhvr>
                                        <p:cTn id="54" dur="166" decel="50000">
                                          <p:stCondLst>
                                            <p:cond delay="1668"/>
                                          </p:stCondLst>
                                        </p:cTn>
                                        <p:tgtEl>
                                          <p:spTgt spid="37891">
                                            <p:txEl>
                                              <p:pRg st="2" end="2"/>
                                            </p:txEl>
                                          </p:spTgt>
                                        </p:tgtEl>
                                      </p:cBhvr>
                                      <p:to x="100000" y="100000"/>
                                    </p:animScale>
                                    <p:animScale>
                                      <p:cBhvr>
                                        <p:cTn id="55" dur="26">
                                          <p:stCondLst>
                                            <p:cond delay="1808"/>
                                          </p:stCondLst>
                                        </p:cTn>
                                        <p:tgtEl>
                                          <p:spTgt spid="37891">
                                            <p:txEl>
                                              <p:pRg st="2" end="2"/>
                                            </p:txEl>
                                          </p:spTgt>
                                        </p:tgtEl>
                                      </p:cBhvr>
                                      <p:to x="100000" y="95000"/>
                                    </p:animScale>
                                    <p:animScale>
                                      <p:cBhvr>
                                        <p:cTn id="56" dur="166" decel="50000">
                                          <p:stCondLst>
                                            <p:cond delay="1834"/>
                                          </p:stCondLst>
                                        </p:cTn>
                                        <p:tgtEl>
                                          <p:spTgt spid="37891">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7891">
                                            <p:txEl>
                                              <p:pRg st="4" end="4"/>
                                            </p:txEl>
                                          </p:spTgt>
                                        </p:tgtEl>
                                        <p:attrNameLst>
                                          <p:attrName>style.visibility</p:attrName>
                                        </p:attrNameLst>
                                      </p:cBhvr>
                                      <p:to>
                                        <p:strVal val="visible"/>
                                      </p:to>
                                    </p:set>
                                    <p:animEffect transition="in" filter="wipe(down)">
                                      <p:cBhvr>
                                        <p:cTn id="61" dur="580">
                                          <p:stCondLst>
                                            <p:cond delay="0"/>
                                          </p:stCondLst>
                                        </p:cTn>
                                        <p:tgtEl>
                                          <p:spTgt spid="37891">
                                            <p:txEl>
                                              <p:pRg st="4" end="4"/>
                                            </p:txEl>
                                          </p:spTgt>
                                        </p:tgtEl>
                                      </p:cBhvr>
                                    </p:animEffect>
                                    <p:anim calcmode="lin" valueType="num">
                                      <p:cBhvr>
                                        <p:cTn id="62" dur="1822" tmFilter="0,0; 0.14,0.36; 0.43,0.73; 0.71,0.91; 1.0,1.0">
                                          <p:stCondLst>
                                            <p:cond delay="0"/>
                                          </p:stCondLst>
                                        </p:cTn>
                                        <p:tgtEl>
                                          <p:spTgt spid="37891">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7891">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7891">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7891">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7891">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7891">
                                            <p:txEl>
                                              <p:pRg st="4" end="4"/>
                                            </p:txEl>
                                          </p:spTgt>
                                        </p:tgtEl>
                                      </p:cBhvr>
                                      <p:to x="100000" y="60000"/>
                                    </p:animScale>
                                    <p:animScale>
                                      <p:cBhvr>
                                        <p:cTn id="68" dur="166" decel="50000">
                                          <p:stCondLst>
                                            <p:cond delay="676"/>
                                          </p:stCondLst>
                                        </p:cTn>
                                        <p:tgtEl>
                                          <p:spTgt spid="37891">
                                            <p:txEl>
                                              <p:pRg st="4" end="4"/>
                                            </p:txEl>
                                          </p:spTgt>
                                        </p:tgtEl>
                                      </p:cBhvr>
                                      <p:to x="100000" y="100000"/>
                                    </p:animScale>
                                    <p:animScale>
                                      <p:cBhvr>
                                        <p:cTn id="69" dur="26">
                                          <p:stCondLst>
                                            <p:cond delay="1312"/>
                                          </p:stCondLst>
                                        </p:cTn>
                                        <p:tgtEl>
                                          <p:spTgt spid="37891">
                                            <p:txEl>
                                              <p:pRg st="4" end="4"/>
                                            </p:txEl>
                                          </p:spTgt>
                                        </p:tgtEl>
                                      </p:cBhvr>
                                      <p:to x="100000" y="80000"/>
                                    </p:animScale>
                                    <p:animScale>
                                      <p:cBhvr>
                                        <p:cTn id="70" dur="166" decel="50000">
                                          <p:stCondLst>
                                            <p:cond delay="1338"/>
                                          </p:stCondLst>
                                        </p:cTn>
                                        <p:tgtEl>
                                          <p:spTgt spid="37891">
                                            <p:txEl>
                                              <p:pRg st="4" end="4"/>
                                            </p:txEl>
                                          </p:spTgt>
                                        </p:tgtEl>
                                      </p:cBhvr>
                                      <p:to x="100000" y="100000"/>
                                    </p:animScale>
                                    <p:animScale>
                                      <p:cBhvr>
                                        <p:cTn id="71" dur="26">
                                          <p:stCondLst>
                                            <p:cond delay="1642"/>
                                          </p:stCondLst>
                                        </p:cTn>
                                        <p:tgtEl>
                                          <p:spTgt spid="37891">
                                            <p:txEl>
                                              <p:pRg st="4" end="4"/>
                                            </p:txEl>
                                          </p:spTgt>
                                        </p:tgtEl>
                                      </p:cBhvr>
                                      <p:to x="100000" y="90000"/>
                                    </p:animScale>
                                    <p:animScale>
                                      <p:cBhvr>
                                        <p:cTn id="72" dur="166" decel="50000">
                                          <p:stCondLst>
                                            <p:cond delay="1668"/>
                                          </p:stCondLst>
                                        </p:cTn>
                                        <p:tgtEl>
                                          <p:spTgt spid="37891">
                                            <p:txEl>
                                              <p:pRg st="4" end="4"/>
                                            </p:txEl>
                                          </p:spTgt>
                                        </p:tgtEl>
                                      </p:cBhvr>
                                      <p:to x="100000" y="100000"/>
                                    </p:animScale>
                                    <p:animScale>
                                      <p:cBhvr>
                                        <p:cTn id="73" dur="26">
                                          <p:stCondLst>
                                            <p:cond delay="1808"/>
                                          </p:stCondLst>
                                        </p:cTn>
                                        <p:tgtEl>
                                          <p:spTgt spid="37891">
                                            <p:txEl>
                                              <p:pRg st="4" end="4"/>
                                            </p:txEl>
                                          </p:spTgt>
                                        </p:tgtEl>
                                      </p:cBhvr>
                                      <p:to x="100000" y="95000"/>
                                    </p:animScale>
                                    <p:animScale>
                                      <p:cBhvr>
                                        <p:cTn id="74" dur="166" decel="50000">
                                          <p:stCondLst>
                                            <p:cond delay="1834"/>
                                          </p:stCondLst>
                                        </p:cTn>
                                        <p:tgtEl>
                                          <p:spTgt spid="37891">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7891">
                                            <p:txEl>
                                              <p:pRg st="6" end="6"/>
                                            </p:txEl>
                                          </p:spTgt>
                                        </p:tgtEl>
                                        <p:attrNameLst>
                                          <p:attrName>style.visibility</p:attrName>
                                        </p:attrNameLst>
                                      </p:cBhvr>
                                      <p:to>
                                        <p:strVal val="visible"/>
                                      </p:to>
                                    </p:set>
                                    <p:animEffect transition="in" filter="wipe(down)">
                                      <p:cBhvr>
                                        <p:cTn id="79" dur="580">
                                          <p:stCondLst>
                                            <p:cond delay="0"/>
                                          </p:stCondLst>
                                        </p:cTn>
                                        <p:tgtEl>
                                          <p:spTgt spid="37891">
                                            <p:txEl>
                                              <p:pRg st="6" end="6"/>
                                            </p:txEl>
                                          </p:spTgt>
                                        </p:tgtEl>
                                      </p:cBhvr>
                                    </p:animEffect>
                                    <p:anim calcmode="lin" valueType="num">
                                      <p:cBhvr>
                                        <p:cTn id="80" dur="1822" tmFilter="0,0; 0.14,0.36; 0.43,0.73; 0.71,0.91; 1.0,1.0">
                                          <p:stCondLst>
                                            <p:cond delay="0"/>
                                          </p:stCondLst>
                                        </p:cTn>
                                        <p:tgtEl>
                                          <p:spTgt spid="37891">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7891">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7891">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7891">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7891">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7891">
                                            <p:txEl>
                                              <p:pRg st="6" end="6"/>
                                            </p:txEl>
                                          </p:spTgt>
                                        </p:tgtEl>
                                      </p:cBhvr>
                                      <p:to x="100000" y="60000"/>
                                    </p:animScale>
                                    <p:animScale>
                                      <p:cBhvr>
                                        <p:cTn id="86" dur="166" decel="50000">
                                          <p:stCondLst>
                                            <p:cond delay="676"/>
                                          </p:stCondLst>
                                        </p:cTn>
                                        <p:tgtEl>
                                          <p:spTgt spid="37891">
                                            <p:txEl>
                                              <p:pRg st="6" end="6"/>
                                            </p:txEl>
                                          </p:spTgt>
                                        </p:tgtEl>
                                      </p:cBhvr>
                                      <p:to x="100000" y="100000"/>
                                    </p:animScale>
                                    <p:animScale>
                                      <p:cBhvr>
                                        <p:cTn id="87" dur="26">
                                          <p:stCondLst>
                                            <p:cond delay="1312"/>
                                          </p:stCondLst>
                                        </p:cTn>
                                        <p:tgtEl>
                                          <p:spTgt spid="37891">
                                            <p:txEl>
                                              <p:pRg st="6" end="6"/>
                                            </p:txEl>
                                          </p:spTgt>
                                        </p:tgtEl>
                                      </p:cBhvr>
                                      <p:to x="100000" y="80000"/>
                                    </p:animScale>
                                    <p:animScale>
                                      <p:cBhvr>
                                        <p:cTn id="88" dur="166" decel="50000">
                                          <p:stCondLst>
                                            <p:cond delay="1338"/>
                                          </p:stCondLst>
                                        </p:cTn>
                                        <p:tgtEl>
                                          <p:spTgt spid="37891">
                                            <p:txEl>
                                              <p:pRg st="6" end="6"/>
                                            </p:txEl>
                                          </p:spTgt>
                                        </p:tgtEl>
                                      </p:cBhvr>
                                      <p:to x="100000" y="100000"/>
                                    </p:animScale>
                                    <p:animScale>
                                      <p:cBhvr>
                                        <p:cTn id="89" dur="26">
                                          <p:stCondLst>
                                            <p:cond delay="1642"/>
                                          </p:stCondLst>
                                        </p:cTn>
                                        <p:tgtEl>
                                          <p:spTgt spid="37891">
                                            <p:txEl>
                                              <p:pRg st="6" end="6"/>
                                            </p:txEl>
                                          </p:spTgt>
                                        </p:tgtEl>
                                      </p:cBhvr>
                                      <p:to x="100000" y="90000"/>
                                    </p:animScale>
                                    <p:animScale>
                                      <p:cBhvr>
                                        <p:cTn id="90" dur="166" decel="50000">
                                          <p:stCondLst>
                                            <p:cond delay="1668"/>
                                          </p:stCondLst>
                                        </p:cTn>
                                        <p:tgtEl>
                                          <p:spTgt spid="37891">
                                            <p:txEl>
                                              <p:pRg st="6" end="6"/>
                                            </p:txEl>
                                          </p:spTgt>
                                        </p:tgtEl>
                                      </p:cBhvr>
                                      <p:to x="100000" y="100000"/>
                                    </p:animScale>
                                    <p:animScale>
                                      <p:cBhvr>
                                        <p:cTn id="91" dur="26">
                                          <p:stCondLst>
                                            <p:cond delay="1808"/>
                                          </p:stCondLst>
                                        </p:cTn>
                                        <p:tgtEl>
                                          <p:spTgt spid="37891">
                                            <p:txEl>
                                              <p:pRg st="6" end="6"/>
                                            </p:txEl>
                                          </p:spTgt>
                                        </p:tgtEl>
                                      </p:cBhvr>
                                      <p:to x="100000" y="95000"/>
                                    </p:animScale>
                                    <p:animScale>
                                      <p:cBhvr>
                                        <p:cTn id="92" dur="166" decel="50000">
                                          <p:stCondLst>
                                            <p:cond delay="1834"/>
                                          </p:stCondLst>
                                        </p:cTn>
                                        <p:tgtEl>
                                          <p:spTgt spid="37891">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0"/>
          <p:cNvSpPr>
            <a:spLocks noGrp="1" noChangeArrowheads="1"/>
          </p:cNvSpPr>
          <p:nvPr>
            <p:ph type="ftr" sz="quarter" idx="3"/>
          </p:nvPr>
        </p:nvSpPr>
        <p:spPr/>
        <p:txBody>
          <a:bodyPr/>
          <a:lstStyle/>
          <a:p>
            <a:r>
              <a:rPr lang="en-US"/>
              <a:t>Chumbler - Properties of Matter</a:t>
            </a:r>
          </a:p>
        </p:txBody>
      </p:sp>
      <p:sp>
        <p:nvSpPr>
          <p:cNvPr id="6" name="Rectangle 81"/>
          <p:cNvSpPr>
            <a:spLocks noGrp="1" noChangeArrowheads="1"/>
          </p:cNvSpPr>
          <p:nvPr>
            <p:ph type="sldNum" sz="quarter" idx="4"/>
          </p:nvPr>
        </p:nvSpPr>
        <p:spPr/>
        <p:txBody>
          <a:bodyPr/>
          <a:lstStyle/>
          <a:p>
            <a:fld id="{A2D4B604-B7A8-4E90-97DB-CBDF52DA790A}" type="slidenum">
              <a:rPr lang="en-US"/>
              <a:pPr/>
              <a:t>14</a:t>
            </a:fld>
            <a:endParaRPr lang="en-US"/>
          </a:p>
        </p:txBody>
      </p:sp>
      <p:sp>
        <p:nvSpPr>
          <p:cNvPr id="39938" name="Rectangle 2"/>
          <p:cNvSpPr>
            <a:spLocks noGrp="1" noChangeArrowheads="1"/>
          </p:cNvSpPr>
          <p:nvPr>
            <p:ph type="ctrTitle"/>
          </p:nvPr>
        </p:nvSpPr>
        <p:spPr/>
        <p:txBody>
          <a:bodyPr/>
          <a:lstStyle/>
          <a:p>
            <a:r>
              <a:rPr lang="en-US"/>
              <a:t>States of Matter</a:t>
            </a:r>
          </a:p>
        </p:txBody>
      </p:sp>
      <p:sp>
        <p:nvSpPr>
          <p:cNvPr id="39939" name="Rectangle 3"/>
          <p:cNvSpPr>
            <a:spLocks noGrp="1" noChangeArrowheads="1"/>
          </p:cNvSpPr>
          <p:nvPr>
            <p:ph type="subTitle" idx="1"/>
          </p:nvPr>
        </p:nvSpPr>
        <p:spPr>
          <a:xfrm>
            <a:off x="2514600" y="2362200"/>
            <a:ext cx="5943600" cy="4038600"/>
          </a:xfrm>
        </p:spPr>
        <p:txBody>
          <a:bodyPr/>
          <a:lstStyle/>
          <a:p>
            <a:pPr>
              <a:lnSpc>
                <a:spcPct val="90000"/>
              </a:lnSpc>
              <a:spcBef>
                <a:spcPct val="0"/>
              </a:spcBef>
              <a:buClrTx/>
              <a:buSzTx/>
              <a:buFontTx/>
              <a:buNone/>
            </a:pPr>
            <a:r>
              <a:rPr lang="en-US" sz="2400" i="1" u="sng">
                <a:solidFill>
                  <a:schemeClr val="tx2"/>
                </a:solidFill>
              </a:rPr>
              <a:t>Microscopic Explanation for Properties of Liquids</a:t>
            </a:r>
          </a:p>
          <a:p>
            <a:pPr>
              <a:lnSpc>
                <a:spcPct val="90000"/>
              </a:lnSpc>
              <a:spcBef>
                <a:spcPct val="0"/>
              </a:spcBef>
              <a:buClrTx/>
              <a:buSzTx/>
              <a:buFontTx/>
              <a:buNone/>
            </a:pPr>
            <a:endParaRPr lang="en-US" sz="2400" u="sng">
              <a:solidFill>
                <a:schemeClr val="tx2"/>
              </a:solidFill>
            </a:endParaRPr>
          </a:p>
          <a:p>
            <a:pPr>
              <a:lnSpc>
                <a:spcPct val="90000"/>
              </a:lnSpc>
              <a:spcBef>
                <a:spcPct val="0"/>
              </a:spcBef>
              <a:buClrTx/>
              <a:buSzTx/>
              <a:buFont typeface="Wingdings" pitchFamily="2" charset="2"/>
              <a:buChar char="§"/>
            </a:pPr>
            <a:r>
              <a:rPr lang="en-US" sz="2400"/>
              <a:t>Liquids have an indefinite shape because the particles can slide past one another. </a:t>
            </a:r>
          </a:p>
          <a:p>
            <a:pPr>
              <a:lnSpc>
                <a:spcPct val="90000"/>
              </a:lnSpc>
              <a:spcBef>
                <a:spcPct val="0"/>
              </a:spcBef>
              <a:buClrTx/>
              <a:buSzTx/>
              <a:buFont typeface="Wingdings" pitchFamily="2" charset="2"/>
              <a:buChar char="§"/>
            </a:pPr>
            <a:endParaRPr lang="en-US" sz="2400"/>
          </a:p>
          <a:p>
            <a:pPr>
              <a:lnSpc>
                <a:spcPct val="90000"/>
              </a:lnSpc>
              <a:spcBef>
                <a:spcPct val="0"/>
              </a:spcBef>
              <a:buClrTx/>
              <a:buSzTx/>
              <a:buFont typeface="Wingdings" pitchFamily="2" charset="2"/>
              <a:buChar char="§"/>
            </a:pPr>
            <a:r>
              <a:rPr lang="en-US" sz="2400"/>
              <a:t>Liquids are not easily compressible and have a definite volume because there is little free space between particles. </a:t>
            </a:r>
          </a:p>
          <a:p>
            <a:pPr>
              <a:lnSpc>
                <a:spcPct val="90000"/>
              </a:lnSpc>
              <a:spcBef>
                <a:spcPct val="0"/>
              </a:spcBef>
              <a:buClrTx/>
              <a:buSzTx/>
              <a:buFont typeface="Wingdings" pitchFamily="2" charset="2"/>
              <a:buChar char="§"/>
            </a:pPr>
            <a:endParaRPr lang="en-US" sz="2400"/>
          </a:p>
          <a:p>
            <a:pPr>
              <a:lnSpc>
                <a:spcPct val="90000"/>
              </a:lnSpc>
              <a:spcBef>
                <a:spcPct val="0"/>
              </a:spcBef>
              <a:buClrTx/>
              <a:buSzTx/>
              <a:buFont typeface="Wingdings" pitchFamily="2" charset="2"/>
              <a:buChar char="§"/>
            </a:pPr>
            <a:r>
              <a:rPr lang="en-US" sz="2400"/>
              <a:t>Liquids flow easily because the particles can move/slide past one another. </a:t>
            </a:r>
          </a:p>
        </p:txBody>
      </p:sp>
      <p:sp>
        <p:nvSpPr>
          <p:cNvPr id="39940"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1000"/>
                                        <p:tgtEl>
                                          <p:spTgt spid="39938"/>
                                        </p:tgtEl>
                                      </p:cBhvr>
                                    </p:animEffect>
                                    <p:anim calcmode="lin" valueType="num">
                                      <p:cBhvr>
                                        <p:cTn id="8" dur="1000" fill="hold"/>
                                        <p:tgtEl>
                                          <p:spTgt spid="39938"/>
                                        </p:tgtEl>
                                        <p:attrNameLst>
                                          <p:attrName>ppt_x</p:attrName>
                                        </p:attrNameLst>
                                      </p:cBhvr>
                                      <p:tavLst>
                                        <p:tav tm="0">
                                          <p:val>
                                            <p:strVal val="#ppt_x"/>
                                          </p:val>
                                        </p:tav>
                                        <p:tav tm="100000">
                                          <p:val>
                                            <p:strVal val="#ppt_x"/>
                                          </p:val>
                                        </p:tav>
                                      </p:tavLst>
                                    </p:anim>
                                    <p:anim calcmode="lin" valueType="num">
                                      <p:cBhvr>
                                        <p:cTn id="9" dur="1000" fill="hold"/>
                                        <p:tgtEl>
                                          <p:spTgt spid="3993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9939">
                                            <p:txEl>
                                              <p:pRg st="0" end="0"/>
                                            </p:txEl>
                                          </p:spTgt>
                                        </p:tgtEl>
                                        <p:attrNameLst>
                                          <p:attrName>style.visibility</p:attrName>
                                        </p:attrNameLst>
                                      </p:cBhvr>
                                      <p:to>
                                        <p:strVal val="visible"/>
                                      </p:to>
                                    </p:set>
                                    <p:animEffect transition="in" filter="fade">
                                      <p:cBhvr>
                                        <p:cTn id="14" dur="1000"/>
                                        <p:tgtEl>
                                          <p:spTgt spid="39939">
                                            <p:txEl>
                                              <p:pRg st="0" end="0"/>
                                            </p:txEl>
                                          </p:spTgt>
                                        </p:tgtEl>
                                      </p:cBhvr>
                                    </p:animEffect>
                                    <p:anim calcmode="lin" valueType="num">
                                      <p:cBhvr>
                                        <p:cTn id="15"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9939">
                                            <p:txEl>
                                              <p:pRg st="2" end="2"/>
                                            </p:txEl>
                                          </p:spTgt>
                                        </p:tgtEl>
                                        <p:attrNameLst>
                                          <p:attrName>style.visibility</p:attrName>
                                        </p:attrNameLst>
                                      </p:cBhvr>
                                      <p:to>
                                        <p:strVal val="visible"/>
                                      </p:to>
                                    </p:set>
                                    <p:animEffect transition="in" filter="fade">
                                      <p:cBhvr>
                                        <p:cTn id="21" dur="1000"/>
                                        <p:tgtEl>
                                          <p:spTgt spid="39939">
                                            <p:txEl>
                                              <p:pRg st="2" end="2"/>
                                            </p:txEl>
                                          </p:spTgt>
                                        </p:tgtEl>
                                      </p:cBhvr>
                                    </p:animEffect>
                                    <p:anim calcmode="lin" valueType="num">
                                      <p:cBhvr>
                                        <p:cTn id="22"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99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9939">
                                            <p:txEl>
                                              <p:pRg st="4" end="4"/>
                                            </p:txEl>
                                          </p:spTgt>
                                        </p:tgtEl>
                                        <p:attrNameLst>
                                          <p:attrName>style.visibility</p:attrName>
                                        </p:attrNameLst>
                                      </p:cBhvr>
                                      <p:to>
                                        <p:strVal val="visible"/>
                                      </p:to>
                                    </p:set>
                                    <p:animEffect transition="in" filter="fade">
                                      <p:cBhvr>
                                        <p:cTn id="28" dur="1000"/>
                                        <p:tgtEl>
                                          <p:spTgt spid="39939">
                                            <p:txEl>
                                              <p:pRg st="4" end="4"/>
                                            </p:txEl>
                                          </p:spTgt>
                                        </p:tgtEl>
                                      </p:cBhvr>
                                    </p:animEffect>
                                    <p:anim calcmode="lin" valueType="num">
                                      <p:cBhvr>
                                        <p:cTn id="29" dur="10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99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9939">
                                            <p:txEl>
                                              <p:pRg st="6" end="6"/>
                                            </p:txEl>
                                          </p:spTgt>
                                        </p:tgtEl>
                                        <p:attrNameLst>
                                          <p:attrName>style.visibility</p:attrName>
                                        </p:attrNameLst>
                                      </p:cBhvr>
                                      <p:to>
                                        <p:strVal val="visible"/>
                                      </p:to>
                                    </p:set>
                                    <p:animEffect transition="in" filter="fade">
                                      <p:cBhvr>
                                        <p:cTn id="35" dur="1000"/>
                                        <p:tgtEl>
                                          <p:spTgt spid="39939">
                                            <p:txEl>
                                              <p:pRg st="6" end="6"/>
                                            </p:txEl>
                                          </p:spTgt>
                                        </p:tgtEl>
                                      </p:cBhvr>
                                    </p:animEffect>
                                    <p:anim calcmode="lin" valueType="num">
                                      <p:cBhvr>
                                        <p:cTn id="36" dur="10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993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0"/>
          <p:cNvSpPr>
            <a:spLocks noGrp="1" noChangeArrowheads="1"/>
          </p:cNvSpPr>
          <p:nvPr>
            <p:ph type="ftr" sz="quarter" idx="3"/>
          </p:nvPr>
        </p:nvSpPr>
        <p:spPr/>
        <p:txBody>
          <a:bodyPr/>
          <a:lstStyle/>
          <a:p>
            <a:r>
              <a:rPr lang="en-US"/>
              <a:t>Chumbler - Properties of Matter</a:t>
            </a:r>
          </a:p>
        </p:txBody>
      </p:sp>
      <p:sp>
        <p:nvSpPr>
          <p:cNvPr id="6" name="Rectangle 81"/>
          <p:cNvSpPr>
            <a:spLocks noGrp="1" noChangeArrowheads="1"/>
          </p:cNvSpPr>
          <p:nvPr>
            <p:ph type="sldNum" sz="quarter" idx="4"/>
          </p:nvPr>
        </p:nvSpPr>
        <p:spPr/>
        <p:txBody>
          <a:bodyPr/>
          <a:lstStyle/>
          <a:p>
            <a:fld id="{D14C4DBC-E09B-48C0-9582-63D153F5618F}" type="slidenum">
              <a:rPr lang="en-US"/>
              <a:pPr/>
              <a:t>15</a:t>
            </a:fld>
            <a:endParaRPr lang="en-US"/>
          </a:p>
        </p:txBody>
      </p:sp>
      <p:sp>
        <p:nvSpPr>
          <p:cNvPr id="41987" name="Rectangle 3"/>
          <p:cNvSpPr>
            <a:spLocks noGrp="1" noChangeArrowheads="1"/>
          </p:cNvSpPr>
          <p:nvPr>
            <p:ph type="subTitle" idx="1"/>
          </p:nvPr>
        </p:nvSpPr>
        <p:spPr>
          <a:xfrm>
            <a:off x="2514600" y="2362200"/>
            <a:ext cx="5943600" cy="4038600"/>
          </a:xfrm>
        </p:spPr>
        <p:txBody>
          <a:bodyPr/>
          <a:lstStyle/>
          <a:p>
            <a:pPr>
              <a:lnSpc>
                <a:spcPct val="90000"/>
              </a:lnSpc>
              <a:spcBef>
                <a:spcPct val="0"/>
              </a:spcBef>
              <a:buClrTx/>
              <a:buSzTx/>
              <a:buFontTx/>
              <a:buNone/>
            </a:pPr>
            <a:r>
              <a:rPr lang="en-US" sz="2400" i="1" u="sng">
                <a:solidFill>
                  <a:schemeClr val="tx2"/>
                </a:solidFill>
              </a:rPr>
              <a:t>Microscopic Explanation for Properties of Gases</a:t>
            </a:r>
          </a:p>
          <a:p>
            <a:pPr>
              <a:lnSpc>
                <a:spcPct val="90000"/>
              </a:lnSpc>
              <a:spcBef>
                <a:spcPct val="0"/>
              </a:spcBef>
              <a:buClrTx/>
              <a:buSzTx/>
              <a:buFontTx/>
              <a:buNone/>
            </a:pPr>
            <a:endParaRPr lang="en-US" sz="2400" u="sng">
              <a:solidFill>
                <a:schemeClr val="tx2"/>
              </a:solidFill>
            </a:endParaRPr>
          </a:p>
          <a:p>
            <a:pPr>
              <a:lnSpc>
                <a:spcPct val="90000"/>
              </a:lnSpc>
              <a:spcBef>
                <a:spcPct val="0"/>
              </a:spcBef>
              <a:buClrTx/>
              <a:buSzTx/>
              <a:buFont typeface="Wingdings" pitchFamily="2" charset="2"/>
              <a:buChar char="§"/>
            </a:pPr>
            <a:r>
              <a:rPr lang="en-US" sz="2400"/>
              <a:t>Gases have an indefinite shape and an indefinite volume because the particles can move past one another. </a:t>
            </a:r>
          </a:p>
          <a:p>
            <a:pPr>
              <a:lnSpc>
                <a:spcPct val="90000"/>
              </a:lnSpc>
              <a:spcBef>
                <a:spcPct val="0"/>
              </a:spcBef>
              <a:buClrTx/>
              <a:buSzTx/>
              <a:buFont typeface="Wingdings" pitchFamily="2" charset="2"/>
              <a:buChar char="§"/>
            </a:pPr>
            <a:endParaRPr lang="en-US" sz="2400"/>
          </a:p>
          <a:p>
            <a:pPr>
              <a:lnSpc>
                <a:spcPct val="90000"/>
              </a:lnSpc>
              <a:spcBef>
                <a:spcPct val="0"/>
              </a:spcBef>
              <a:buClrTx/>
              <a:buSzTx/>
              <a:buFont typeface="Wingdings" pitchFamily="2" charset="2"/>
              <a:buChar char="§"/>
            </a:pPr>
            <a:r>
              <a:rPr lang="en-US" sz="2400"/>
              <a:t>Gases are easily compressible because there is a great deal of free space between particles. </a:t>
            </a:r>
          </a:p>
          <a:p>
            <a:pPr>
              <a:lnSpc>
                <a:spcPct val="90000"/>
              </a:lnSpc>
              <a:spcBef>
                <a:spcPct val="0"/>
              </a:spcBef>
              <a:buClrTx/>
              <a:buSzTx/>
              <a:buFont typeface="Wingdings" pitchFamily="2" charset="2"/>
              <a:buChar char="§"/>
            </a:pPr>
            <a:endParaRPr lang="en-US" sz="2400"/>
          </a:p>
          <a:p>
            <a:pPr>
              <a:lnSpc>
                <a:spcPct val="90000"/>
              </a:lnSpc>
              <a:spcBef>
                <a:spcPct val="0"/>
              </a:spcBef>
              <a:buClrTx/>
              <a:buSzTx/>
              <a:buFont typeface="Wingdings" pitchFamily="2" charset="2"/>
              <a:buChar char="§"/>
            </a:pPr>
            <a:r>
              <a:rPr lang="en-US" sz="2400"/>
              <a:t>Gases flow very easily because the particles randomly move past one another. </a:t>
            </a:r>
          </a:p>
        </p:txBody>
      </p:sp>
      <p:sp>
        <p:nvSpPr>
          <p:cNvPr id="41988"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sp>
        <p:nvSpPr>
          <p:cNvPr id="41989" name="Rectangle 5"/>
          <p:cNvSpPr>
            <a:spLocks noChangeArrowheads="1"/>
          </p:cNvSpPr>
          <p:nvPr/>
        </p:nvSpPr>
        <p:spPr bwMode="auto">
          <a:xfrm>
            <a:off x="1219200" y="533400"/>
            <a:ext cx="7772400" cy="1143000"/>
          </a:xfrm>
          <a:prstGeom prst="rect">
            <a:avLst/>
          </a:prstGeom>
          <a:noFill/>
          <a:ln w="9525">
            <a:noFill/>
            <a:miter lim="800000"/>
            <a:headEnd/>
            <a:tailEnd/>
          </a:ln>
          <a:effectLst/>
        </p:spPr>
        <p:txBody>
          <a:bodyPr lIns="92075" tIns="46038" rIns="92075" bIns="46038" anchor="ctr"/>
          <a:lstStyle/>
          <a:p>
            <a:pPr algn="ctr"/>
            <a:r>
              <a:rPr lang="en-US" sz="4400">
                <a:solidFill>
                  <a:schemeClr val="tx2"/>
                </a:solidFill>
              </a:rPr>
              <a:t>States of Matter</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after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41989"/>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1" presetClass="entr" presetSubtype="0" fill="hold" nodeType="clickEffect">
                                  <p:stCondLst>
                                    <p:cond delay="0"/>
                                  </p:stCondLst>
                                  <p:iterate type="lt">
                                    <p:tmPct val="10000"/>
                                  </p:iterate>
                                  <p:childTnLst>
                                    <p:set>
                                      <p:cBhvr>
                                        <p:cTn id="10" dur="1" fill="hold">
                                          <p:stCondLst>
                                            <p:cond delay="0"/>
                                          </p:stCondLst>
                                        </p:cTn>
                                        <p:tgtEl>
                                          <p:spTgt spid="41987">
                                            <p:txEl>
                                              <p:pRg st="0" end="0"/>
                                            </p:txEl>
                                          </p:spTgt>
                                        </p:tgtEl>
                                        <p:attrNameLst>
                                          <p:attrName>style.visibility</p:attrName>
                                        </p:attrNameLst>
                                      </p:cBhvr>
                                      <p:to>
                                        <p:strVal val="visible"/>
                                      </p:to>
                                    </p:set>
                                    <p:anim calcmode="lin" valueType="num">
                                      <p:cBhvr>
                                        <p:cTn id="11" dur="500" fill="hold"/>
                                        <p:tgtEl>
                                          <p:spTgt spid="4198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41987">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4198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4198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4198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nodeType="clickEffect">
                                  <p:stCondLst>
                                    <p:cond delay="0"/>
                                  </p:stCondLst>
                                  <p:iterate type="lt">
                                    <p:tmPct val="10000"/>
                                  </p:iterate>
                                  <p:childTnLst>
                                    <p:set>
                                      <p:cBhvr>
                                        <p:cTn id="19" dur="1" fill="hold">
                                          <p:stCondLst>
                                            <p:cond delay="0"/>
                                          </p:stCondLst>
                                        </p:cTn>
                                        <p:tgtEl>
                                          <p:spTgt spid="41987">
                                            <p:txEl>
                                              <p:pRg st="2" end="2"/>
                                            </p:txEl>
                                          </p:spTgt>
                                        </p:tgtEl>
                                        <p:attrNameLst>
                                          <p:attrName>style.visibility</p:attrName>
                                        </p:attrNameLst>
                                      </p:cBhvr>
                                      <p:to>
                                        <p:strVal val="visible"/>
                                      </p:to>
                                    </p:set>
                                    <p:anim calcmode="lin" valueType="num">
                                      <p:cBhvr>
                                        <p:cTn id="20" dur="500" fill="hold"/>
                                        <p:tgtEl>
                                          <p:spTgt spid="41987">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41987">
                                            <p:txEl>
                                              <p:pRg st="2" end="2"/>
                                            </p:txEl>
                                          </p:spTgt>
                                        </p:tgtEl>
                                        <p:attrNameLst>
                                          <p:attrName>ppt_y</p:attrName>
                                        </p:attrNameLst>
                                      </p:cBhvr>
                                      <p:tavLst>
                                        <p:tav tm="0">
                                          <p:val>
                                            <p:strVal val="#ppt_y"/>
                                          </p:val>
                                        </p:tav>
                                        <p:tav tm="100000">
                                          <p:val>
                                            <p:strVal val="#ppt_y"/>
                                          </p:val>
                                        </p:tav>
                                      </p:tavLst>
                                    </p:anim>
                                    <p:anim calcmode="lin" valueType="num">
                                      <p:cBhvr>
                                        <p:cTn id="22" dur="500" fill="hold"/>
                                        <p:tgtEl>
                                          <p:spTgt spid="41987">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41987">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4198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nodeType="clickEffect">
                                  <p:stCondLst>
                                    <p:cond delay="0"/>
                                  </p:stCondLst>
                                  <p:iterate type="lt">
                                    <p:tmPct val="10000"/>
                                  </p:iterate>
                                  <p:childTnLst>
                                    <p:set>
                                      <p:cBhvr>
                                        <p:cTn id="28" dur="1" fill="hold">
                                          <p:stCondLst>
                                            <p:cond delay="0"/>
                                          </p:stCondLst>
                                        </p:cTn>
                                        <p:tgtEl>
                                          <p:spTgt spid="41987">
                                            <p:txEl>
                                              <p:pRg st="4" end="4"/>
                                            </p:txEl>
                                          </p:spTgt>
                                        </p:tgtEl>
                                        <p:attrNameLst>
                                          <p:attrName>style.visibility</p:attrName>
                                        </p:attrNameLst>
                                      </p:cBhvr>
                                      <p:to>
                                        <p:strVal val="visible"/>
                                      </p:to>
                                    </p:set>
                                    <p:anim calcmode="lin" valueType="num">
                                      <p:cBhvr>
                                        <p:cTn id="29" dur="500" fill="hold"/>
                                        <p:tgtEl>
                                          <p:spTgt spid="41987">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41987">
                                            <p:txEl>
                                              <p:pRg st="4" end="4"/>
                                            </p:txEl>
                                          </p:spTgt>
                                        </p:tgtEl>
                                        <p:attrNameLst>
                                          <p:attrName>ppt_y</p:attrName>
                                        </p:attrNameLst>
                                      </p:cBhvr>
                                      <p:tavLst>
                                        <p:tav tm="0">
                                          <p:val>
                                            <p:strVal val="#ppt_y"/>
                                          </p:val>
                                        </p:tav>
                                        <p:tav tm="100000">
                                          <p:val>
                                            <p:strVal val="#ppt_y"/>
                                          </p:val>
                                        </p:tav>
                                      </p:tavLst>
                                    </p:anim>
                                    <p:anim calcmode="lin" valueType="num">
                                      <p:cBhvr>
                                        <p:cTn id="31" dur="500" fill="hold"/>
                                        <p:tgtEl>
                                          <p:spTgt spid="41987">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41987">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41987">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1" presetClass="entr" presetSubtype="0" fill="hold" nodeType="clickEffect">
                                  <p:stCondLst>
                                    <p:cond delay="0"/>
                                  </p:stCondLst>
                                  <p:iterate type="lt">
                                    <p:tmPct val="10000"/>
                                  </p:iterate>
                                  <p:childTnLst>
                                    <p:set>
                                      <p:cBhvr>
                                        <p:cTn id="37" dur="1" fill="hold">
                                          <p:stCondLst>
                                            <p:cond delay="0"/>
                                          </p:stCondLst>
                                        </p:cTn>
                                        <p:tgtEl>
                                          <p:spTgt spid="41987">
                                            <p:txEl>
                                              <p:pRg st="6" end="6"/>
                                            </p:txEl>
                                          </p:spTgt>
                                        </p:tgtEl>
                                        <p:attrNameLst>
                                          <p:attrName>style.visibility</p:attrName>
                                        </p:attrNameLst>
                                      </p:cBhvr>
                                      <p:to>
                                        <p:strVal val="visible"/>
                                      </p:to>
                                    </p:set>
                                    <p:anim calcmode="lin" valueType="num">
                                      <p:cBhvr>
                                        <p:cTn id="38" dur="500" fill="hold"/>
                                        <p:tgtEl>
                                          <p:spTgt spid="41987">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41987">
                                            <p:txEl>
                                              <p:pRg st="6" end="6"/>
                                            </p:txEl>
                                          </p:spTgt>
                                        </p:tgtEl>
                                        <p:attrNameLst>
                                          <p:attrName>ppt_y</p:attrName>
                                        </p:attrNameLst>
                                      </p:cBhvr>
                                      <p:tavLst>
                                        <p:tav tm="0">
                                          <p:val>
                                            <p:strVal val="#ppt_y"/>
                                          </p:val>
                                        </p:tav>
                                        <p:tav tm="100000">
                                          <p:val>
                                            <p:strVal val="#ppt_y"/>
                                          </p:val>
                                        </p:tav>
                                      </p:tavLst>
                                    </p:anim>
                                    <p:anim calcmode="lin" valueType="num">
                                      <p:cBhvr>
                                        <p:cTn id="40" dur="500" fill="hold"/>
                                        <p:tgtEl>
                                          <p:spTgt spid="41987">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41987">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0"/>
          <p:cNvSpPr>
            <a:spLocks noGrp="1" noChangeArrowheads="1"/>
          </p:cNvSpPr>
          <p:nvPr>
            <p:ph type="ftr" sz="quarter" idx="3"/>
          </p:nvPr>
        </p:nvSpPr>
        <p:spPr/>
        <p:txBody>
          <a:bodyPr/>
          <a:lstStyle/>
          <a:p>
            <a:r>
              <a:rPr lang="en-US"/>
              <a:t>Chumbler - Properties of Matter</a:t>
            </a:r>
          </a:p>
        </p:txBody>
      </p:sp>
      <p:sp>
        <p:nvSpPr>
          <p:cNvPr id="6" name="Rectangle 81"/>
          <p:cNvSpPr>
            <a:spLocks noGrp="1" noChangeArrowheads="1"/>
          </p:cNvSpPr>
          <p:nvPr>
            <p:ph type="sldNum" sz="quarter" idx="4"/>
          </p:nvPr>
        </p:nvSpPr>
        <p:spPr/>
        <p:txBody>
          <a:bodyPr/>
          <a:lstStyle/>
          <a:p>
            <a:fld id="{FEDB3490-F47E-4BDC-96A8-2838882571C8}" type="slidenum">
              <a:rPr lang="en-US"/>
              <a:pPr/>
              <a:t>16</a:t>
            </a:fld>
            <a:endParaRPr lang="en-US"/>
          </a:p>
        </p:txBody>
      </p:sp>
      <p:sp>
        <p:nvSpPr>
          <p:cNvPr id="44034" name="Rectangle 2"/>
          <p:cNvSpPr>
            <a:spLocks noGrp="1" noChangeArrowheads="1"/>
          </p:cNvSpPr>
          <p:nvPr>
            <p:ph type="ctrTitle"/>
          </p:nvPr>
        </p:nvSpPr>
        <p:spPr/>
        <p:txBody>
          <a:bodyPr/>
          <a:lstStyle/>
          <a:p>
            <a:r>
              <a:rPr lang="en-US"/>
              <a:t>States of Matter</a:t>
            </a:r>
          </a:p>
        </p:txBody>
      </p:sp>
      <p:sp>
        <p:nvSpPr>
          <p:cNvPr id="44035" name="Rectangle 3"/>
          <p:cNvSpPr>
            <a:spLocks noGrp="1" noChangeArrowheads="1"/>
          </p:cNvSpPr>
          <p:nvPr>
            <p:ph type="subTitle" idx="1"/>
          </p:nvPr>
        </p:nvSpPr>
        <p:spPr>
          <a:xfrm>
            <a:off x="2514600" y="2362200"/>
            <a:ext cx="5943600" cy="4038600"/>
          </a:xfrm>
        </p:spPr>
        <p:txBody>
          <a:bodyPr/>
          <a:lstStyle/>
          <a:p>
            <a:pPr>
              <a:lnSpc>
                <a:spcPct val="80000"/>
              </a:lnSpc>
              <a:spcBef>
                <a:spcPct val="0"/>
              </a:spcBef>
              <a:buClrTx/>
              <a:buSzTx/>
              <a:buFontTx/>
              <a:buNone/>
            </a:pPr>
            <a:r>
              <a:rPr lang="en-US" sz="2400" i="1" u="sng">
                <a:solidFill>
                  <a:schemeClr val="tx2"/>
                </a:solidFill>
              </a:rPr>
              <a:t>Microscopic Explanation for Properties of Plasmas</a:t>
            </a:r>
          </a:p>
          <a:p>
            <a:pPr>
              <a:lnSpc>
                <a:spcPct val="80000"/>
              </a:lnSpc>
              <a:spcBef>
                <a:spcPct val="0"/>
              </a:spcBef>
              <a:buClrTx/>
              <a:buSzTx/>
              <a:buFontTx/>
              <a:buNone/>
            </a:pPr>
            <a:endParaRPr lang="en-US" sz="2400" u="sng">
              <a:solidFill>
                <a:schemeClr val="tx2"/>
              </a:solidFill>
            </a:endParaRPr>
          </a:p>
          <a:p>
            <a:pPr>
              <a:lnSpc>
                <a:spcPct val="80000"/>
              </a:lnSpc>
              <a:spcBef>
                <a:spcPct val="0"/>
              </a:spcBef>
              <a:buClrTx/>
              <a:buSzTx/>
              <a:buFont typeface="Wingdings" pitchFamily="2" charset="2"/>
              <a:buChar char="§"/>
            </a:pPr>
            <a:r>
              <a:rPr lang="en-US" sz="2400"/>
              <a:t>Plasmas have an indefinite shape and an indefinite volume because the particles can move past one another. </a:t>
            </a:r>
          </a:p>
          <a:p>
            <a:pPr>
              <a:lnSpc>
                <a:spcPct val="80000"/>
              </a:lnSpc>
              <a:spcBef>
                <a:spcPct val="0"/>
              </a:spcBef>
              <a:buClrTx/>
              <a:buSzTx/>
              <a:buFont typeface="Wingdings" pitchFamily="2" charset="2"/>
              <a:buChar char="§"/>
            </a:pPr>
            <a:endParaRPr lang="en-US" sz="2400"/>
          </a:p>
          <a:p>
            <a:pPr>
              <a:lnSpc>
                <a:spcPct val="80000"/>
              </a:lnSpc>
              <a:spcBef>
                <a:spcPct val="0"/>
              </a:spcBef>
              <a:buClrTx/>
              <a:buSzTx/>
              <a:buFont typeface="Wingdings" pitchFamily="2" charset="2"/>
              <a:buChar char="§"/>
            </a:pPr>
            <a:r>
              <a:rPr lang="en-US" sz="2400"/>
              <a:t>Plasmas are easily compressible because there is a great deal of free space between particles. </a:t>
            </a:r>
          </a:p>
          <a:p>
            <a:pPr>
              <a:lnSpc>
                <a:spcPct val="80000"/>
              </a:lnSpc>
              <a:spcBef>
                <a:spcPct val="0"/>
              </a:spcBef>
              <a:buClrTx/>
              <a:buSzTx/>
              <a:buFont typeface="Wingdings" pitchFamily="2" charset="2"/>
              <a:buChar char="§"/>
            </a:pPr>
            <a:endParaRPr lang="en-US" sz="2400"/>
          </a:p>
          <a:p>
            <a:pPr>
              <a:lnSpc>
                <a:spcPct val="80000"/>
              </a:lnSpc>
              <a:spcBef>
                <a:spcPct val="0"/>
              </a:spcBef>
              <a:buClrTx/>
              <a:buSzTx/>
              <a:buFont typeface="Wingdings" pitchFamily="2" charset="2"/>
              <a:buChar char="§"/>
            </a:pPr>
            <a:r>
              <a:rPr lang="en-US" sz="2400"/>
              <a:t>Plasmas are good conductors of electricity and are affected by magnetic fields because they are composed of ions (negatively charged electrons and positively charged nuclei). </a:t>
            </a:r>
          </a:p>
        </p:txBody>
      </p:sp>
      <p:sp>
        <p:nvSpPr>
          <p:cNvPr id="44036"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dissolve">
                                      <p:cBhvr>
                                        <p:cTn id="7" dur="5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dissolve">
                                      <p:cBhvr>
                                        <p:cTn id="12" dur="500"/>
                                        <p:tgtEl>
                                          <p:spTgt spid="440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dissolve">
                                      <p:cBhvr>
                                        <p:cTn id="17" dur="5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4035">
                                            <p:txEl>
                                              <p:pRg st="4" end="4"/>
                                            </p:txEl>
                                          </p:spTgt>
                                        </p:tgtEl>
                                        <p:attrNameLst>
                                          <p:attrName>style.visibility</p:attrName>
                                        </p:attrNameLst>
                                      </p:cBhvr>
                                      <p:to>
                                        <p:strVal val="visible"/>
                                      </p:to>
                                    </p:set>
                                    <p:animEffect transition="in" filter="dissolve">
                                      <p:cBhvr>
                                        <p:cTn id="22" dur="500"/>
                                        <p:tgtEl>
                                          <p:spTgt spid="4403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4035">
                                            <p:txEl>
                                              <p:pRg st="6" end="6"/>
                                            </p:txEl>
                                          </p:spTgt>
                                        </p:tgtEl>
                                        <p:attrNameLst>
                                          <p:attrName>style.visibility</p:attrName>
                                        </p:attrNameLst>
                                      </p:cBhvr>
                                      <p:to>
                                        <p:strVal val="visible"/>
                                      </p:to>
                                    </p:set>
                                    <p:animEffect transition="in" filter="dissolve">
                                      <p:cBhvr>
                                        <p:cTn id="27" dur="500"/>
                                        <p:tgtEl>
                                          <p:spTgt spid="440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80"/>
          <p:cNvSpPr>
            <a:spLocks noGrp="1" noChangeArrowheads="1"/>
          </p:cNvSpPr>
          <p:nvPr>
            <p:ph type="ftr" sz="quarter" idx="3"/>
          </p:nvPr>
        </p:nvSpPr>
        <p:spPr/>
        <p:txBody>
          <a:bodyPr/>
          <a:lstStyle/>
          <a:p>
            <a:r>
              <a:rPr lang="en-US"/>
              <a:t>Chumbler - Properties of Matter</a:t>
            </a:r>
          </a:p>
        </p:txBody>
      </p:sp>
      <p:sp>
        <p:nvSpPr>
          <p:cNvPr id="10" name="Rectangle 81"/>
          <p:cNvSpPr>
            <a:spLocks noGrp="1" noChangeArrowheads="1"/>
          </p:cNvSpPr>
          <p:nvPr>
            <p:ph type="sldNum" sz="quarter" idx="4"/>
          </p:nvPr>
        </p:nvSpPr>
        <p:spPr/>
        <p:txBody>
          <a:bodyPr/>
          <a:lstStyle/>
          <a:p>
            <a:fld id="{CCBD9E2B-ADD2-45ED-8DFF-8C3E63EB5CF0}" type="slidenum">
              <a:rPr lang="en-US"/>
              <a:pPr/>
              <a:t>17</a:t>
            </a:fld>
            <a:endParaRPr lang="en-US"/>
          </a:p>
        </p:txBody>
      </p:sp>
      <p:sp>
        <p:nvSpPr>
          <p:cNvPr id="46082" name="Rectangle 2"/>
          <p:cNvSpPr>
            <a:spLocks noGrp="1" noChangeArrowheads="1"/>
          </p:cNvSpPr>
          <p:nvPr>
            <p:ph type="ctrTitle"/>
          </p:nvPr>
        </p:nvSpPr>
        <p:spPr/>
        <p:txBody>
          <a:bodyPr/>
          <a:lstStyle/>
          <a:p>
            <a:r>
              <a:rPr lang="en-US"/>
              <a:t>States of Matter</a:t>
            </a:r>
          </a:p>
        </p:txBody>
      </p:sp>
      <p:sp>
        <p:nvSpPr>
          <p:cNvPr id="46083" name="Rectangle 3"/>
          <p:cNvSpPr>
            <a:spLocks noGrp="1" noChangeArrowheads="1"/>
          </p:cNvSpPr>
          <p:nvPr>
            <p:ph type="subTitle" idx="1"/>
          </p:nvPr>
        </p:nvSpPr>
        <p:spPr>
          <a:xfrm>
            <a:off x="2514600" y="2362200"/>
            <a:ext cx="5943600" cy="4038600"/>
          </a:xfrm>
        </p:spPr>
        <p:txBody>
          <a:bodyPr/>
          <a:lstStyle/>
          <a:p>
            <a:pPr algn="ctr">
              <a:lnSpc>
                <a:spcPct val="80000"/>
              </a:lnSpc>
            </a:pPr>
            <a:r>
              <a:rPr lang="en-US" sz="2800"/>
              <a:t> </a:t>
            </a:r>
            <a:r>
              <a:rPr lang="en-US" sz="4000" b="1" i="1" u="sng">
                <a:solidFill>
                  <a:schemeClr val="tx2"/>
                </a:solidFill>
              </a:rPr>
              <a:t>The Four States of Matter</a:t>
            </a:r>
            <a:endParaRPr lang="en-US" sz="2800">
              <a:solidFill>
                <a:schemeClr val="tx2"/>
              </a:solidFill>
            </a:endParaRPr>
          </a:p>
          <a:p>
            <a:pPr algn="ctr">
              <a:lnSpc>
                <a:spcPct val="80000"/>
              </a:lnSpc>
            </a:pPr>
            <a:r>
              <a:rPr lang="en-US" sz="2800">
                <a:solidFill>
                  <a:schemeClr val="tx2"/>
                </a:solidFill>
              </a:rPr>
              <a:t>The Classification and Properties of Matter Depend Upon Microscopic Structure</a:t>
            </a:r>
          </a:p>
          <a:p>
            <a:pPr algn="ctr">
              <a:lnSpc>
                <a:spcPct val="80000"/>
              </a:lnSpc>
            </a:pPr>
            <a:endParaRPr lang="en-US" sz="2800"/>
          </a:p>
          <a:p>
            <a:pPr algn="ctr">
              <a:lnSpc>
                <a:spcPct val="80000"/>
              </a:lnSpc>
            </a:pPr>
            <a:endParaRPr lang="en-US" sz="2800"/>
          </a:p>
          <a:p>
            <a:pPr algn="ctr">
              <a:lnSpc>
                <a:spcPct val="80000"/>
              </a:lnSpc>
            </a:pPr>
            <a:endParaRPr lang="en-US" sz="2800"/>
          </a:p>
          <a:p>
            <a:pPr>
              <a:lnSpc>
                <a:spcPct val="80000"/>
              </a:lnSpc>
              <a:buFont typeface="Wingdings" pitchFamily="2" charset="2"/>
              <a:buChar char="Ø"/>
            </a:pPr>
            <a:r>
              <a:rPr lang="en-US" sz="2800"/>
              <a:t>Particle arrangement</a:t>
            </a:r>
          </a:p>
          <a:p>
            <a:pPr>
              <a:lnSpc>
                <a:spcPct val="80000"/>
              </a:lnSpc>
              <a:buFont typeface="Wingdings" pitchFamily="2" charset="2"/>
              <a:buChar char="Ø"/>
            </a:pPr>
            <a:r>
              <a:rPr lang="en-US" sz="2800"/>
              <a:t>Particle energy</a:t>
            </a:r>
          </a:p>
          <a:p>
            <a:pPr>
              <a:lnSpc>
                <a:spcPct val="80000"/>
              </a:lnSpc>
              <a:buFont typeface="Wingdings" pitchFamily="2" charset="2"/>
              <a:buChar char="Ø"/>
            </a:pPr>
            <a:r>
              <a:rPr lang="en-US" sz="2800"/>
              <a:t>Particle to particle distance</a:t>
            </a:r>
          </a:p>
        </p:txBody>
      </p:sp>
      <p:sp>
        <p:nvSpPr>
          <p:cNvPr id="46084"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pic>
        <p:nvPicPr>
          <p:cNvPr id="46091" name="Picture 11" descr="Plasma"/>
          <p:cNvPicPr>
            <a:picLocks noChangeAspect="1" noChangeArrowheads="1"/>
          </p:cNvPicPr>
          <p:nvPr/>
        </p:nvPicPr>
        <p:blipFill>
          <a:blip r:embed="rId3"/>
          <a:srcRect/>
          <a:stretch>
            <a:fillRect/>
          </a:stretch>
        </p:blipFill>
        <p:spPr bwMode="auto">
          <a:xfrm>
            <a:off x="7010400" y="3733800"/>
            <a:ext cx="1295400" cy="1143000"/>
          </a:xfrm>
          <a:prstGeom prst="rect">
            <a:avLst/>
          </a:prstGeom>
          <a:noFill/>
        </p:spPr>
      </p:pic>
      <p:pic>
        <p:nvPicPr>
          <p:cNvPr id="46092" name="Picture 12" descr="solid"/>
          <p:cNvPicPr>
            <a:picLocks noChangeAspect="1" noChangeArrowheads="1" noCrop="1"/>
          </p:cNvPicPr>
          <p:nvPr/>
        </p:nvPicPr>
        <p:blipFill>
          <a:blip r:embed="rId4"/>
          <a:srcRect/>
          <a:stretch>
            <a:fillRect/>
          </a:stretch>
        </p:blipFill>
        <p:spPr bwMode="auto">
          <a:xfrm>
            <a:off x="2667000" y="3733800"/>
            <a:ext cx="1143000" cy="1143000"/>
          </a:xfrm>
          <a:prstGeom prst="rect">
            <a:avLst/>
          </a:prstGeom>
          <a:noFill/>
        </p:spPr>
      </p:pic>
      <p:pic>
        <p:nvPicPr>
          <p:cNvPr id="46093" name="Picture 13" descr="liquid"/>
          <p:cNvPicPr>
            <a:picLocks noChangeAspect="1" noChangeArrowheads="1" noCrop="1"/>
          </p:cNvPicPr>
          <p:nvPr/>
        </p:nvPicPr>
        <p:blipFill>
          <a:blip r:embed="rId5"/>
          <a:srcRect/>
          <a:stretch>
            <a:fillRect/>
          </a:stretch>
        </p:blipFill>
        <p:spPr bwMode="auto">
          <a:xfrm>
            <a:off x="4114800" y="3733800"/>
            <a:ext cx="1143000" cy="1143000"/>
          </a:xfrm>
          <a:prstGeom prst="rect">
            <a:avLst/>
          </a:prstGeom>
          <a:noFill/>
        </p:spPr>
      </p:pic>
      <p:pic>
        <p:nvPicPr>
          <p:cNvPr id="46094" name="Picture 14" descr="gas"/>
          <p:cNvPicPr>
            <a:picLocks noChangeAspect="1" noChangeArrowheads="1" noCrop="1"/>
          </p:cNvPicPr>
          <p:nvPr/>
        </p:nvPicPr>
        <p:blipFill>
          <a:blip r:embed="rId6"/>
          <a:srcRect/>
          <a:stretch>
            <a:fillRect/>
          </a:stretch>
        </p:blipFill>
        <p:spPr bwMode="auto">
          <a:xfrm>
            <a:off x="5562600" y="3733800"/>
            <a:ext cx="1143000" cy="1143000"/>
          </a:xfrm>
          <a:prstGeom prst="rect">
            <a:avLst/>
          </a:prstGeom>
          <a:noFill/>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800" decel="100000"/>
                                        <p:tgtEl>
                                          <p:spTgt spid="46082"/>
                                        </p:tgtEl>
                                      </p:cBhvr>
                                    </p:animEffect>
                                    <p:anim calcmode="lin" valueType="num">
                                      <p:cBhvr>
                                        <p:cTn id="8" dur="800" decel="100000" fill="hold"/>
                                        <p:tgtEl>
                                          <p:spTgt spid="46082"/>
                                        </p:tgtEl>
                                        <p:attrNameLst>
                                          <p:attrName>style.rotation</p:attrName>
                                        </p:attrNameLst>
                                      </p:cBhvr>
                                      <p:tavLst>
                                        <p:tav tm="0">
                                          <p:val>
                                            <p:fltVal val="-90"/>
                                          </p:val>
                                        </p:tav>
                                        <p:tav tm="100000">
                                          <p:val>
                                            <p:fltVal val="0"/>
                                          </p:val>
                                        </p:tav>
                                      </p:tavLst>
                                    </p:anim>
                                    <p:anim calcmode="lin" valueType="num">
                                      <p:cBhvr>
                                        <p:cTn id="9" dur="800" decel="100000" fill="hold"/>
                                        <p:tgtEl>
                                          <p:spTgt spid="46082"/>
                                        </p:tgtEl>
                                        <p:attrNameLst>
                                          <p:attrName>ppt_x</p:attrName>
                                        </p:attrNameLst>
                                      </p:cBhvr>
                                      <p:tavLst>
                                        <p:tav tm="0">
                                          <p:val>
                                            <p:strVal val="#ppt_x+0.4"/>
                                          </p:val>
                                        </p:tav>
                                        <p:tav tm="100000">
                                          <p:val>
                                            <p:strVal val="#ppt_x-0.05"/>
                                          </p:val>
                                        </p:tav>
                                      </p:tavLst>
                                    </p:anim>
                                    <p:anim calcmode="lin" valueType="num">
                                      <p:cBhvr>
                                        <p:cTn id="10" dur="800" decel="100000" fill="hold"/>
                                        <p:tgtEl>
                                          <p:spTgt spid="460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60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608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6083">
                                            <p:txEl>
                                              <p:pRg st="0" end="0"/>
                                            </p:txEl>
                                          </p:spTgt>
                                        </p:tgtEl>
                                        <p:attrNameLst>
                                          <p:attrName>style.visibility</p:attrName>
                                        </p:attrNameLst>
                                      </p:cBhvr>
                                      <p:to>
                                        <p:strVal val="visible"/>
                                      </p:to>
                                    </p:set>
                                    <p:animEffect transition="in" filter="fade">
                                      <p:cBhvr>
                                        <p:cTn id="17" dur="1000"/>
                                        <p:tgtEl>
                                          <p:spTgt spid="46083">
                                            <p:txEl>
                                              <p:pRg st="0" end="0"/>
                                            </p:txEl>
                                          </p:spTgt>
                                        </p:tgtEl>
                                      </p:cBhvr>
                                    </p:animEffect>
                                    <p:anim calcmode="lin" valueType="num">
                                      <p:cBhvr>
                                        <p:cTn id="18" dur="10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60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46083">
                                            <p:txEl>
                                              <p:pRg st="1" end="1"/>
                                            </p:txEl>
                                          </p:spTgt>
                                        </p:tgtEl>
                                        <p:attrNameLst>
                                          <p:attrName>style.visibility</p:attrName>
                                        </p:attrNameLst>
                                      </p:cBhvr>
                                      <p:to>
                                        <p:strVal val="visible"/>
                                      </p:to>
                                    </p:set>
                                    <p:animEffect transition="in" filter="fade">
                                      <p:cBhvr>
                                        <p:cTn id="24" dur="1000"/>
                                        <p:tgtEl>
                                          <p:spTgt spid="46083">
                                            <p:txEl>
                                              <p:pRg st="1" end="1"/>
                                            </p:txEl>
                                          </p:spTgt>
                                        </p:tgtEl>
                                      </p:cBhvr>
                                    </p:animEffect>
                                    <p:anim calcmode="lin" valueType="num">
                                      <p:cBhvr>
                                        <p:cTn id="25" dur="10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60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46092"/>
                                        </p:tgtEl>
                                        <p:attrNameLst>
                                          <p:attrName>style.visibility</p:attrName>
                                        </p:attrNameLst>
                                      </p:cBhvr>
                                      <p:to>
                                        <p:strVal val="visible"/>
                                      </p:to>
                                    </p:set>
                                    <p:animEffect transition="in" filter="blinds(horizontal)">
                                      <p:cBhvr>
                                        <p:cTn id="31" dur="500"/>
                                        <p:tgtEl>
                                          <p:spTgt spid="46092"/>
                                        </p:tgtEl>
                                      </p:cBhvr>
                                    </p:animEffect>
                                  </p:childTnLst>
                                </p:cTn>
                              </p:par>
                              <p:par>
                                <p:cTn id="32" presetID="3" presetClass="entr" presetSubtype="10" fill="hold" nodeType="withEffect">
                                  <p:stCondLst>
                                    <p:cond delay="0"/>
                                  </p:stCondLst>
                                  <p:childTnLst>
                                    <p:set>
                                      <p:cBhvr>
                                        <p:cTn id="33" dur="1" fill="hold">
                                          <p:stCondLst>
                                            <p:cond delay="0"/>
                                          </p:stCondLst>
                                        </p:cTn>
                                        <p:tgtEl>
                                          <p:spTgt spid="46093"/>
                                        </p:tgtEl>
                                        <p:attrNameLst>
                                          <p:attrName>style.visibility</p:attrName>
                                        </p:attrNameLst>
                                      </p:cBhvr>
                                      <p:to>
                                        <p:strVal val="visible"/>
                                      </p:to>
                                    </p:set>
                                    <p:animEffect transition="in" filter="blinds(horizontal)">
                                      <p:cBhvr>
                                        <p:cTn id="34" dur="500"/>
                                        <p:tgtEl>
                                          <p:spTgt spid="46093"/>
                                        </p:tgtEl>
                                      </p:cBhvr>
                                    </p:animEffect>
                                  </p:childTnLst>
                                </p:cTn>
                              </p:par>
                              <p:par>
                                <p:cTn id="35" presetID="3" presetClass="entr" presetSubtype="10" fill="hold" nodeType="withEffect">
                                  <p:stCondLst>
                                    <p:cond delay="0"/>
                                  </p:stCondLst>
                                  <p:childTnLst>
                                    <p:set>
                                      <p:cBhvr>
                                        <p:cTn id="36" dur="1" fill="hold">
                                          <p:stCondLst>
                                            <p:cond delay="0"/>
                                          </p:stCondLst>
                                        </p:cTn>
                                        <p:tgtEl>
                                          <p:spTgt spid="46094"/>
                                        </p:tgtEl>
                                        <p:attrNameLst>
                                          <p:attrName>style.visibility</p:attrName>
                                        </p:attrNameLst>
                                      </p:cBhvr>
                                      <p:to>
                                        <p:strVal val="visible"/>
                                      </p:to>
                                    </p:set>
                                    <p:animEffect transition="in" filter="blinds(horizontal)">
                                      <p:cBhvr>
                                        <p:cTn id="37" dur="500"/>
                                        <p:tgtEl>
                                          <p:spTgt spid="46094"/>
                                        </p:tgtEl>
                                      </p:cBhvr>
                                    </p:animEffect>
                                  </p:childTnLst>
                                </p:cTn>
                              </p:par>
                              <p:par>
                                <p:cTn id="38" presetID="3" presetClass="entr" presetSubtype="10" fill="hold" nodeType="withEffect">
                                  <p:stCondLst>
                                    <p:cond delay="0"/>
                                  </p:stCondLst>
                                  <p:childTnLst>
                                    <p:set>
                                      <p:cBhvr>
                                        <p:cTn id="39" dur="1" fill="hold">
                                          <p:stCondLst>
                                            <p:cond delay="0"/>
                                          </p:stCondLst>
                                        </p:cTn>
                                        <p:tgtEl>
                                          <p:spTgt spid="46091"/>
                                        </p:tgtEl>
                                        <p:attrNameLst>
                                          <p:attrName>style.visibility</p:attrName>
                                        </p:attrNameLst>
                                      </p:cBhvr>
                                      <p:to>
                                        <p:strVal val="visible"/>
                                      </p:to>
                                    </p:set>
                                    <p:animEffect transition="in" filter="blinds(horizontal)">
                                      <p:cBhvr>
                                        <p:cTn id="40" dur="500"/>
                                        <p:tgtEl>
                                          <p:spTgt spid="46091"/>
                                        </p:tgtEl>
                                      </p:cBhvr>
                                    </p:animEffect>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46083">
                                            <p:txEl>
                                              <p:pRg st="5" end="5"/>
                                            </p:txEl>
                                          </p:spTgt>
                                        </p:tgtEl>
                                        <p:attrNameLst>
                                          <p:attrName>style.visibility</p:attrName>
                                        </p:attrNameLst>
                                      </p:cBhvr>
                                      <p:to>
                                        <p:strVal val="visible"/>
                                      </p:to>
                                    </p:set>
                                    <p:animEffect transition="in" filter="fade">
                                      <p:cBhvr>
                                        <p:cTn id="45" dur="1000"/>
                                        <p:tgtEl>
                                          <p:spTgt spid="46083">
                                            <p:txEl>
                                              <p:pRg st="5" end="5"/>
                                            </p:txEl>
                                          </p:spTgt>
                                        </p:tgtEl>
                                      </p:cBhvr>
                                    </p:animEffect>
                                    <p:anim calcmode="lin" valueType="num">
                                      <p:cBhvr>
                                        <p:cTn id="46" dur="10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4608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46083">
                                            <p:txEl>
                                              <p:pRg st="6" end="6"/>
                                            </p:txEl>
                                          </p:spTgt>
                                        </p:tgtEl>
                                        <p:attrNameLst>
                                          <p:attrName>style.visibility</p:attrName>
                                        </p:attrNameLst>
                                      </p:cBhvr>
                                      <p:to>
                                        <p:strVal val="visible"/>
                                      </p:to>
                                    </p:set>
                                    <p:animEffect transition="in" filter="fade">
                                      <p:cBhvr>
                                        <p:cTn id="52" dur="1000"/>
                                        <p:tgtEl>
                                          <p:spTgt spid="46083">
                                            <p:txEl>
                                              <p:pRg st="6" end="6"/>
                                            </p:txEl>
                                          </p:spTgt>
                                        </p:tgtEl>
                                      </p:cBhvr>
                                    </p:animEffect>
                                    <p:anim calcmode="lin" valueType="num">
                                      <p:cBhvr>
                                        <p:cTn id="53" dur="1000" fill="hold"/>
                                        <p:tgtEl>
                                          <p:spTgt spid="4608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4608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46083">
                                            <p:txEl>
                                              <p:pRg st="7" end="7"/>
                                            </p:txEl>
                                          </p:spTgt>
                                        </p:tgtEl>
                                        <p:attrNameLst>
                                          <p:attrName>style.visibility</p:attrName>
                                        </p:attrNameLst>
                                      </p:cBhvr>
                                      <p:to>
                                        <p:strVal val="visible"/>
                                      </p:to>
                                    </p:set>
                                    <p:animEffect transition="in" filter="fade">
                                      <p:cBhvr>
                                        <p:cTn id="59" dur="1000"/>
                                        <p:tgtEl>
                                          <p:spTgt spid="46083">
                                            <p:txEl>
                                              <p:pRg st="7" end="7"/>
                                            </p:txEl>
                                          </p:spTgt>
                                        </p:tgtEl>
                                      </p:cBhvr>
                                    </p:animEffect>
                                    <p:anim calcmode="lin" valueType="num">
                                      <p:cBhvr>
                                        <p:cTn id="60" dur="1000" fill="hold"/>
                                        <p:tgtEl>
                                          <p:spTgt spid="4608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4608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0"/>
          <p:cNvSpPr>
            <a:spLocks noGrp="1" noChangeArrowheads="1"/>
          </p:cNvSpPr>
          <p:nvPr>
            <p:ph type="ftr" sz="quarter" idx="3"/>
          </p:nvPr>
        </p:nvSpPr>
        <p:spPr/>
        <p:txBody>
          <a:bodyPr/>
          <a:lstStyle/>
          <a:p>
            <a:r>
              <a:rPr lang="en-US"/>
              <a:t>Chumbler - Properties of Matter</a:t>
            </a:r>
          </a:p>
        </p:txBody>
      </p:sp>
      <p:sp>
        <p:nvSpPr>
          <p:cNvPr id="6" name="Rectangle 81"/>
          <p:cNvSpPr>
            <a:spLocks noGrp="1" noChangeArrowheads="1"/>
          </p:cNvSpPr>
          <p:nvPr>
            <p:ph type="sldNum" sz="quarter" idx="4"/>
          </p:nvPr>
        </p:nvSpPr>
        <p:spPr/>
        <p:txBody>
          <a:bodyPr/>
          <a:lstStyle/>
          <a:p>
            <a:fld id="{0FBFA789-6D66-4DAB-951C-547D59406FFE}" type="slidenum">
              <a:rPr lang="en-US"/>
              <a:pPr/>
              <a:t>2</a:t>
            </a:fld>
            <a:endParaRPr lang="en-US"/>
          </a:p>
        </p:txBody>
      </p:sp>
      <p:sp>
        <p:nvSpPr>
          <p:cNvPr id="19458" name="Rectangle 2"/>
          <p:cNvSpPr>
            <a:spLocks noGrp="1" noChangeArrowheads="1"/>
          </p:cNvSpPr>
          <p:nvPr>
            <p:ph type="ctrTitle"/>
          </p:nvPr>
        </p:nvSpPr>
        <p:spPr/>
        <p:txBody>
          <a:bodyPr/>
          <a:lstStyle/>
          <a:p>
            <a:r>
              <a:rPr lang="en-US"/>
              <a:t>States of Matter</a:t>
            </a:r>
          </a:p>
        </p:txBody>
      </p:sp>
      <p:sp>
        <p:nvSpPr>
          <p:cNvPr id="19459" name="Rectangle 3"/>
          <p:cNvSpPr>
            <a:spLocks noGrp="1" noChangeArrowheads="1"/>
          </p:cNvSpPr>
          <p:nvPr>
            <p:ph type="subTitle" idx="1"/>
          </p:nvPr>
        </p:nvSpPr>
        <p:spPr>
          <a:xfrm>
            <a:off x="2514600" y="2362200"/>
            <a:ext cx="5943600" cy="4038600"/>
          </a:xfrm>
        </p:spPr>
        <p:txBody>
          <a:bodyPr/>
          <a:lstStyle/>
          <a:p>
            <a:pPr algn="ctr">
              <a:lnSpc>
                <a:spcPct val="90000"/>
              </a:lnSpc>
            </a:pPr>
            <a:r>
              <a:rPr lang="en-US"/>
              <a:t> </a:t>
            </a:r>
            <a:r>
              <a:rPr lang="en-US" sz="4400" b="1" i="1" u="sng">
                <a:solidFill>
                  <a:schemeClr val="tx2"/>
                </a:solidFill>
              </a:rPr>
              <a:t>The Four States of Matter</a:t>
            </a:r>
          </a:p>
          <a:p>
            <a:pPr algn="ctr">
              <a:lnSpc>
                <a:spcPct val="90000"/>
              </a:lnSpc>
            </a:pPr>
            <a:endParaRPr lang="en-US"/>
          </a:p>
          <a:p>
            <a:pPr algn="ctr">
              <a:lnSpc>
                <a:spcPct val="90000"/>
              </a:lnSpc>
            </a:pPr>
            <a:r>
              <a:rPr lang="en-US"/>
              <a:t>Four States</a:t>
            </a:r>
          </a:p>
          <a:p>
            <a:pPr>
              <a:lnSpc>
                <a:spcPct val="90000"/>
              </a:lnSpc>
              <a:buFont typeface="Wingdings" pitchFamily="2" charset="2"/>
              <a:buChar char="u"/>
            </a:pPr>
            <a:r>
              <a:rPr lang="en-US"/>
              <a:t>Solid</a:t>
            </a:r>
          </a:p>
          <a:p>
            <a:pPr>
              <a:lnSpc>
                <a:spcPct val="90000"/>
              </a:lnSpc>
              <a:buFont typeface="Wingdings" pitchFamily="2" charset="2"/>
              <a:buChar char="u"/>
            </a:pPr>
            <a:r>
              <a:rPr lang="en-US"/>
              <a:t>Liquid</a:t>
            </a:r>
          </a:p>
          <a:p>
            <a:pPr>
              <a:lnSpc>
                <a:spcPct val="90000"/>
              </a:lnSpc>
              <a:buFont typeface="Wingdings" pitchFamily="2" charset="2"/>
              <a:buChar char="u"/>
            </a:pPr>
            <a:r>
              <a:rPr lang="en-US"/>
              <a:t>Gas</a:t>
            </a:r>
          </a:p>
          <a:p>
            <a:pPr>
              <a:lnSpc>
                <a:spcPct val="90000"/>
              </a:lnSpc>
              <a:buFont typeface="Wingdings" pitchFamily="2" charset="2"/>
              <a:buChar char="u"/>
            </a:pPr>
            <a:r>
              <a:rPr lang="en-US"/>
              <a:t>Plasma</a:t>
            </a:r>
          </a:p>
        </p:txBody>
      </p:sp>
      <p:sp>
        <p:nvSpPr>
          <p:cNvPr id="19460"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2000" fill="hold"/>
                                        <p:tgtEl>
                                          <p:spTgt spid="19458"/>
                                        </p:tgtEl>
                                        <p:attrNameLst>
                                          <p:attrName>ppt_w</p:attrName>
                                        </p:attrNameLst>
                                      </p:cBhvr>
                                      <p:tavLst>
                                        <p:tav tm="0">
                                          <p:val>
                                            <p:strVal val="#ppt_w*2.5"/>
                                          </p:val>
                                        </p:tav>
                                        <p:tav tm="100000">
                                          <p:val>
                                            <p:strVal val="#ppt_w"/>
                                          </p:val>
                                        </p:tav>
                                      </p:tavLst>
                                    </p:anim>
                                    <p:anim calcmode="lin" valueType="num">
                                      <p:cBhvr>
                                        <p:cTn id="8" dur="2000" fill="hold"/>
                                        <p:tgtEl>
                                          <p:spTgt spid="19458"/>
                                        </p:tgtEl>
                                        <p:attrNameLst>
                                          <p:attrName>ppt_h</p:attrName>
                                        </p:attrNameLst>
                                      </p:cBhvr>
                                      <p:tavLst>
                                        <p:tav tm="0">
                                          <p:val>
                                            <p:strVal val="#ppt_h"/>
                                          </p:val>
                                        </p:tav>
                                        <p:tav tm="100000">
                                          <p:val>
                                            <p:strVal val="#ppt_h"/>
                                          </p:val>
                                        </p:tav>
                                      </p:tavLst>
                                    </p:anim>
                                    <p:anim calcmode="lin" valueType="num">
                                      <p:cBhvr>
                                        <p:cTn id="9" dur="2000" fill="hold"/>
                                        <p:tgtEl>
                                          <p:spTgt spid="1945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945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945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459">
                                            <p:txEl>
                                              <p:pRg st="0" end="0"/>
                                            </p:txEl>
                                          </p:spTgt>
                                        </p:tgtEl>
                                        <p:attrNameLst>
                                          <p:attrName>style.visibility</p:attrName>
                                        </p:attrNameLst>
                                      </p:cBhvr>
                                      <p:to>
                                        <p:strVal val="visible"/>
                                      </p:to>
                                    </p:set>
                                    <p:animEffect transition="in" filter="wipe(left)">
                                      <p:cBhvr>
                                        <p:cTn id="16" dur="500"/>
                                        <p:tgtEl>
                                          <p:spTgt spid="1945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wipe(left)">
                                      <p:cBhvr>
                                        <p:cTn id="21" dur="500"/>
                                        <p:tgtEl>
                                          <p:spTgt spid="1945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9459">
                                            <p:txEl>
                                              <p:pRg st="3" end="3"/>
                                            </p:txEl>
                                          </p:spTgt>
                                        </p:tgtEl>
                                        <p:attrNameLst>
                                          <p:attrName>style.visibility</p:attrName>
                                        </p:attrNameLst>
                                      </p:cBhvr>
                                      <p:to>
                                        <p:strVal val="visible"/>
                                      </p:to>
                                    </p:set>
                                    <p:anim calcmode="lin" valueType="num">
                                      <p:cBhvr additive="base">
                                        <p:cTn id="26"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19459">
                                            <p:txEl>
                                              <p:pRg st="4" end="4"/>
                                            </p:txEl>
                                          </p:spTgt>
                                        </p:tgtEl>
                                        <p:attrNameLst>
                                          <p:attrName>style.visibility</p:attrName>
                                        </p:attrNameLst>
                                      </p:cBhvr>
                                      <p:to>
                                        <p:strVal val="visible"/>
                                      </p:to>
                                    </p:set>
                                    <p:anim calcmode="lin" valueType="num">
                                      <p:cBhvr additive="base">
                                        <p:cTn id="32"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19459">
                                            <p:txEl>
                                              <p:pRg st="5" end="5"/>
                                            </p:txEl>
                                          </p:spTgt>
                                        </p:tgtEl>
                                        <p:attrNameLst>
                                          <p:attrName>style.visibility</p:attrName>
                                        </p:attrNameLst>
                                      </p:cBhvr>
                                      <p:to>
                                        <p:strVal val="visible"/>
                                      </p:to>
                                    </p:set>
                                    <p:anim calcmode="lin" valueType="num">
                                      <p:cBhvr additive="base">
                                        <p:cTn id="38" dur="500" fill="hold"/>
                                        <p:tgtEl>
                                          <p:spTgt spid="19459">
                                            <p:txEl>
                                              <p:pRg st="5" end="5"/>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194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19459">
                                            <p:txEl>
                                              <p:pRg st="6" end="6"/>
                                            </p:txEl>
                                          </p:spTgt>
                                        </p:tgtEl>
                                        <p:attrNameLst>
                                          <p:attrName>style.visibility</p:attrName>
                                        </p:attrNameLst>
                                      </p:cBhvr>
                                      <p:to>
                                        <p:strVal val="visible"/>
                                      </p:to>
                                    </p:set>
                                    <p:anim calcmode="lin" valueType="num">
                                      <p:cBhvr additive="base">
                                        <p:cTn id="44" dur="500" fill="hold"/>
                                        <p:tgtEl>
                                          <p:spTgt spid="19459">
                                            <p:txEl>
                                              <p:pRg st="6" end="6"/>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194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0"/>
          <p:cNvSpPr>
            <a:spLocks noGrp="1" noChangeArrowheads="1"/>
          </p:cNvSpPr>
          <p:nvPr>
            <p:ph type="ftr" sz="quarter" idx="3"/>
          </p:nvPr>
        </p:nvSpPr>
        <p:spPr/>
        <p:txBody>
          <a:bodyPr/>
          <a:lstStyle/>
          <a:p>
            <a:r>
              <a:rPr lang="en-US"/>
              <a:t>Chumbler - Properties of Matter</a:t>
            </a:r>
          </a:p>
        </p:txBody>
      </p:sp>
      <p:sp>
        <p:nvSpPr>
          <p:cNvPr id="6" name="Rectangle 81"/>
          <p:cNvSpPr>
            <a:spLocks noGrp="1" noChangeArrowheads="1"/>
          </p:cNvSpPr>
          <p:nvPr>
            <p:ph type="sldNum" sz="quarter" idx="4"/>
          </p:nvPr>
        </p:nvSpPr>
        <p:spPr/>
        <p:txBody>
          <a:bodyPr/>
          <a:lstStyle/>
          <a:p>
            <a:fld id="{E6862872-4C50-4EE9-A840-061AE06481FC}" type="slidenum">
              <a:rPr lang="en-US"/>
              <a:pPr/>
              <a:t>3</a:t>
            </a:fld>
            <a:endParaRPr lang="en-US"/>
          </a:p>
        </p:txBody>
      </p:sp>
      <p:sp>
        <p:nvSpPr>
          <p:cNvPr id="16386" name="Rectangle 2"/>
          <p:cNvSpPr>
            <a:spLocks noGrp="1" noChangeArrowheads="1"/>
          </p:cNvSpPr>
          <p:nvPr>
            <p:ph type="ctrTitle"/>
          </p:nvPr>
        </p:nvSpPr>
        <p:spPr/>
        <p:txBody>
          <a:bodyPr/>
          <a:lstStyle/>
          <a:p>
            <a:r>
              <a:rPr lang="en-US"/>
              <a:t>States of Matter</a:t>
            </a:r>
          </a:p>
        </p:txBody>
      </p:sp>
      <p:sp>
        <p:nvSpPr>
          <p:cNvPr id="16387" name="Rectangle 3"/>
          <p:cNvSpPr>
            <a:spLocks noGrp="1" noChangeArrowheads="1"/>
          </p:cNvSpPr>
          <p:nvPr>
            <p:ph type="subTitle" idx="1"/>
          </p:nvPr>
        </p:nvSpPr>
        <p:spPr>
          <a:xfrm>
            <a:off x="2514600" y="2362200"/>
            <a:ext cx="5943600" cy="4038600"/>
          </a:xfrm>
        </p:spPr>
        <p:txBody>
          <a:bodyPr/>
          <a:lstStyle/>
          <a:p>
            <a:pPr algn="ctr"/>
            <a:r>
              <a:rPr lang="en-US" sz="2800"/>
              <a:t> </a:t>
            </a:r>
            <a:r>
              <a:rPr lang="en-US" sz="4000" b="1" i="1" u="sng">
                <a:solidFill>
                  <a:schemeClr val="tx2"/>
                </a:solidFill>
              </a:rPr>
              <a:t>The Four States of Matter</a:t>
            </a:r>
          </a:p>
          <a:p>
            <a:pPr algn="ctr"/>
            <a:endParaRPr lang="en-US" sz="2800">
              <a:solidFill>
                <a:schemeClr val="tx2"/>
              </a:solidFill>
            </a:endParaRPr>
          </a:p>
          <a:p>
            <a:pPr algn="ctr"/>
            <a:r>
              <a:rPr lang="en-US" sz="2800">
                <a:solidFill>
                  <a:schemeClr val="tx2"/>
                </a:solidFill>
              </a:rPr>
              <a:t>Basis of Classification of the Four Types</a:t>
            </a:r>
          </a:p>
          <a:p>
            <a:pPr algn="ctr"/>
            <a:endParaRPr lang="en-US" sz="2800"/>
          </a:p>
          <a:p>
            <a:pPr>
              <a:buFont typeface="Wingdings" pitchFamily="2" charset="2"/>
              <a:buChar char="Ø"/>
            </a:pPr>
            <a:r>
              <a:rPr lang="en-US" sz="2800"/>
              <a:t>Based upon particle arrangement</a:t>
            </a:r>
          </a:p>
          <a:p>
            <a:pPr>
              <a:buFont typeface="Wingdings" pitchFamily="2" charset="2"/>
              <a:buChar char="Ø"/>
            </a:pPr>
            <a:r>
              <a:rPr lang="en-US" sz="2800"/>
              <a:t>Based upon energy of particles</a:t>
            </a:r>
          </a:p>
          <a:p>
            <a:pPr>
              <a:buFont typeface="Wingdings" pitchFamily="2" charset="2"/>
              <a:buChar char="Ø"/>
            </a:pPr>
            <a:r>
              <a:rPr lang="en-US" sz="2800"/>
              <a:t>Based upon distance between particles</a:t>
            </a:r>
          </a:p>
        </p:txBody>
      </p:sp>
      <p:sp>
        <p:nvSpPr>
          <p:cNvPr id="16388"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800" decel="100000"/>
                                        <p:tgtEl>
                                          <p:spTgt spid="16386"/>
                                        </p:tgtEl>
                                      </p:cBhvr>
                                    </p:animEffect>
                                    <p:anim calcmode="lin" valueType="num">
                                      <p:cBhvr>
                                        <p:cTn id="8" dur="800" decel="100000" fill="hold"/>
                                        <p:tgtEl>
                                          <p:spTgt spid="16386"/>
                                        </p:tgtEl>
                                        <p:attrNameLst>
                                          <p:attrName>style.rotation</p:attrName>
                                        </p:attrNameLst>
                                      </p:cBhvr>
                                      <p:tavLst>
                                        <p:tav tm="0">
                                          <p:val>
                                            <p:fltVal val="-90"/>
                                          </p:val>
                                        </p:tav>
                                        <p:tav tm="100000">
                                          <p:val>
                                            <p:fltVal val="0"/>
                                          </p:val>
                                        </p:tav>
                                      </p:tavLst>
                                    </p:anim>
                                    <p:anim calcmode="lin" valueType="num">
                                      <p:cBhvr>
                                        <p:cTn id="9" dur="800" decel="100000" fill="hold"/>
                                        <p:tgtEl>
                                          <p:spTgt spid="16386"/>
                                        </p:tgtEl>
                                        <p:attrNameLst>
                                          <p:attrName>ppt_x</p:attrName>
                                        </p:attrNameLst>
                                      </p:cBhvr>
                                      <p:tavLst>
                                        <p:tav tm="0">
                                          <p:val>
                                            <p:strVal val="#ppt_x+0.4"/>
                                          </p:val>
                                        </p:tav>
                                        <p:tav tm="100000">
                                          <p:val>
                                            <p:strVal val="#ppt_x-0.05"/>
                                          </p:val>
                                        </p:tav>
                                      </p:tavLst>
                                    </p:anim>
                                    <p:anim calcmode="lin" valueType="num">
                                      <p:cBhvr>
                                        <p:cTn id="10" dur="800" decel="100000" fill="hold"/>
                                        <p:tgtEl>
                                          <p:spTgt spid="163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63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638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6387">
                                            <p:txEl>
                                              <p:pRg st="0" end="0"/>
                                            </p:txEl>
                                          </p:spTgt>
                                        </p:tgtEl>
                                        <p:attrNameLst>
                                          <p:attrName>style.visibility</p:attrName>
                                        </p:attrNameLst>
                                      </p:cBhvr>
                                      <p:to>
                                        <p:strVal val="visible"/>
                                      </p:to>
                                    </p:set>
                                    <p:animEffect transition="in" filter="fade">
                                      <p:cBhvr>
                                        <p:cTn id="17" dur="1000"/>
                                        <p:tgtEl>
                                          <p:spTgt spid="16387">
                                            <p:txEl>
                                              <p:pRg st="0" end="0"/>
                                            </p:txEl>
                                          </p:spTgt>
                                        </p:tgtEl>
                                      </p:cBhvr>
                                    </p:animEffect>
                                    <p:anim calcmode="lin" valueType="num">
                                      <p:cBhvr>
                                        <p:cTn id="1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6387">
                                            <p:txEl>
                                              <p:pRg st="2" end="2"/>
                                            </p:txEl>
                                          </p:spTgt>
                                        </p:tgtEl>
                                        <p:attrNameLst>
                                          <p:attrName>style.visibility</p:attrName>
                                        </p:attrNameLst>
                                      </p:cBhvr>
                                      <p:to>
                                        <p:strVal val="visible"/>
                                      </p:to>
                                    </p:set>
                                    <p:animEffect transition="in" filter="fade">
                                      <p:cBhvr>
                                        <p:cTn id="24" dur="1000"/>
                                        <p:tgtEl>
                                          <p:spTgt spid="16387">
                                            <p:txEl>
                                              <p:pRg st="2" end="2"/>
                                            </p:txEl>
                                          </p:spTgt>
                                        </p:tgtEl>
                                      </p:cBhvr>
                                    </p:animEffect>
                                    <p:anim calcmode="lin" valueType="num">
                                      <p:cBhvr>
                                        <p:cTn id="25"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Effect transition="in" filter="fade">
                                      <p:cBhvr>
                                        <p:cTn id="31" dur="1000"/>
                                        <p:tgtEl>
                                          <p:spTgt spid="16387">
                                            <p:txEl>
                                              <p:pRg st="4" end="4"/>
                                            </p:txEl>
                                          </p:spTgt>
                                        </p:tgtEl>
                                      </p:cBhvr>
                                    </p:animEffect>
                                    <p:anim calcmode="lin" valueType="num">
                                      <p:cBhvr>
                                        <p:cTn id="32"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6387">
                                            <p:txEl>
                                              <p:pRg st="5" end="5"/>
                                            </p:txEl>
                                          </p:spTgt>
                                        </p:tgtEl>
                                        <p:attrNameLst>
                                          <p:attrName>style.visibility</p:attrName>
                                        </p:attrNameLst>
                                      </p:cBhvr>
                                      <p:to>
                                        <p:strVal val="visible"/>
                                      </p:to>
                                    </p:set>
                                    <p:animEffect transition="in" filter="fade">
                                      <p:cBhvr>
                                        <p:cTn id="38" dur="1000"/>
                                        <p:tgtEl>
                                          <p:spTgt spid="16387">
                                            <p:txEl>
                                              <p:pRg st="5" end="5"/>
                                            </p:txEl>
                                          </p:spTgt>
                                        </p:tgtEl>
                                      </p:cBhvr>
                                    </p:animEffect>
                                    <p:anim calcmode="lin" valueType="num">
                                      <p:cBhvr>
                                        <p:cTn id="39"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6387">
                                            <p:txEl>
                                              <p:pRg st="6" end="6"/>
                                            </p:txEl>
                                          </p:spTgt>
                                        </p:tgtEl>
                                        <p:attrNameLst>
                                          <p:attrName>style.visibility</p:attrName>
                                        </p:attrNameLst>
                                      </p:cBhvr>
                                      <p:to>
                                        <p:strVal val="visible"/>
                                      </p:to>
                                    </p:set>
                                    <p:animEffect transition="in" filter="fade">
                                      <p:cBhvr>
                                        <p:cTn id="45" dur="1000"/>
                                        <p:tgtEl>
                                          <p:spTgt spid="16387">
                                            <p:txEl>
                                              <p:pRg st="6" end="6"/>
                                            </p:txEl>
                                          </p:spTgt>
                                        </p:tgtEl>
                                      </p:cBhvr>
                                    </p:animEffect>
                                    <p:anim calcmode="lin" valueType="num">
                                      <p:cBhvr>
                                        <p:cTn id="46"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0"/>
          <p:cNvSpPr>
            <a:spLocks noGrp="1" noChangeArrowheads="1"/>
          </p:cNvSpPr>
          <p:nvPr>
            <p:ph type="ftr" sz="quarter" idx="3"/>
          </p:nvPr>
        </p:nvSpPr>
        <p:spPr/>
        <p:txBody>
          <a:bodyPr/>
          <a:lstStyle/>
          <a:p>
            <a:r>
              <a:rPr lang="en-US"/>
              <a:t>Chumbler - Properties of Matter</a:t>
            </a:r>
          </a:p>
        </p:txBody>
      </p:sp>
      <p:sp>
        <p:nvSpPr>
          <p:cNvPr id="6" name="Rectangle 81"/>
          <p:cNvSpPr>
            <a:spLocks noGrp="1" noChangeArrowheads="1"/>
          </p:cNvSpPr>
          <p:nvPr>
            <p:ph type="sldNum" sz="quarter" idx="4"/>
          </p:nvPr>
        </p:nvSpPr>
        <p:spPr/>
        <p:txBody>
          <a:bodyPr/>
          <a:lstStyle/>
          <a:p>
            <a:fld id="{26DB29DA-E244-4415-9AFB-8FCE71A47175}" type="slidenum">
              <a:rPr lang="en-US"/>
              <a:pPr/>
              <a:t>4</a:t>
            </a:fld>
            <a:endParaRPr lang="en-US"/>
          </a:p>
        </p:txBody>
      </p:sp>
      <p:sp>
        <p:nvSpPr>
          <p:cNvPr id="18434" name="Rectangle 2"/>
          <p:cNvSpPr>
            <a:spLocks noGrp="1" noChangeArrowheads="1"/>
          </p:cNvSpPr>
          <p:nvPr>
            <p:ph type="ctrTitle"/>
          </p:nvPr>
        </p:nvSpPr>
        <p:spPr/>
        <p:txBody>
          <a:bodyPr/>
          <a:lstStyle/>
          <a:p>
            <a:r>
              <a:rPr lang="en-US"/>
              <a:t>States of Matter</a:t>
            </a:r>
          </a:p>
        </p:txBody>
      </p:sp>
      <p:sp>
        <p:nvSpPr>
          <p:cNvPr id="18435" name="Rectangle 3"/>
          <p:cNvSpPr>
            <a:spLocks noGrp="1" noChangeArrowheads="1"/>
          </p:cNvSpPr>
          <p:nvPr>
            <p:ph type="subTitle" idx="1"/>
          </p:nvPr>
        </p:nvSpPr>
        <p:spPr>
          <a:xfrm>
            <a:off x="2514600" y="2362200"/>
            <a:ext cx="5943600" cy="4038600"/>
          </a:xfrm>
        </p:spPr>
        <p:txBody>
          <a:bodyPr/>
          <a:lstStyle/>
          <a:p>
            <a:pPr algn="ctr"/>
            <a:r>
              <a:rPr lang="en-US"/>
              <a:t> </a:t>
            </a:r>
            <a:r>
              <a:rPr lang="en-US" sz="4400" i="1" u="sng">
                <a:solidFill>
                  <a:schemeClr val="tx2"/>
                </a:solidFill>
              </a:rPr>
              <a:t>Solids</a:t>
            </a:r>
          </a:p>
          <a:p>
            <a:pPr>
              <a:buFont typeface="Wingdings" pitchFamily="2" charset="2"/>
              <a:buChar char="§"/>
            </a:pPr>
            <a:r>
              <a:rPr lang="en-US"/>
              <a:t>Particles of solids are tightly packed, vibrating about a fixed position. </a:t>
            </a:r>
          </a:p>
          <a:p>
            <a:pPr>
              <a:buFont typeface="Wingdings" pitchFamily="2" charset="2"/>
              <a:buChar char="§"/>
            </a:pPr>
            <a:r>
              <a:rPr lang="en-US"/>
              <a:t>Solids have a definite shape and a definite volume. </a:t>
            </a:r>
          </a:p>
          <a:p>
            <a:pPr>
              <a:buFont typeface="Wingdings" pitchFamily="2" charset="2"/>
              <a:buChar char="§"/>
            </a:pPr>
            <a:r>
              <a:rPr lang="en-US"/>
              <a:t>Solids have an infinite number of free surfaces.</a:t>
            </a:r>
          </a:p>
        </p:txBody>
      </p:sp>
      <p:sp>
        <p:nvSpPr>
          <p:cNvPr id="18436"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1000"/>
                                        <p:tgtEl>
                                          <p:spTgt spid="18434"/>
                                        </p:tgtEl>
                                      </p:cBhvr>
                                    </p:animEffect>
                                    <p:anim calcmode="lin" valueType="num">
                                      <p:cBhvr>
                                        <p:cTn id="8" dur="1000" fill="hold"/>
                                        <p:tgtEl>
                                          <p:spTgt spid="18434"/>
                                        </p:tgtEl>
                                        <p:attrNameLst>
                                          <p:attrName>ppt_x</p:attrName>
                                        </p:attrNameLst>
                                      </p:cBhvr>
                                      <p:tavLst>
                                        <p:tav tm="0">
                                          <p:val>
                                            <p:strVal val="#ppt_x"/>
                                          </p:val>
                                        </p:tav>
                                        <p:tav tm="100000">
                                          <p:val>
                                            <p:strVal val="#ppt_x"/>
                                          </p:val>
                                        </p:tav>
                                      </p:tavLst>
                                    </p:anim>
                                    <p:anim calcmode="lin" valueType="num">
                                      <p:cBhvr>
                                        <p:cTn id="9" dur="898" decel="100000" fill="hold"/>
                                        <p:tgtEl>
                                          <p:spTgt spid="1843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843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Effect transition="in" filter="fade">
                                      <p:cBhvr>
                                        <p:cTn id="15" dur="1000"/>
                                        <p:tgtEl>
                                          <p:spTgt spid="18435">
                                            <p:txEl>
                                              <p:pRg st="0" end="0"/>
                                            </p:txEl>
                                          </p:spTgt>
                                        </p:tgtEl>
                                      </p:cBhvr>
                                    </p:animEffect>
                                    <p:anim calcmode="lin" valueType="num">
                                      <p:cBhvr>
                                        <p:cTn id="16"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843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843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8435">
                                            <p:txEl>
                                              <p:pRg st="1" end="1"/>
                                            </p:txEl>
                                          </p:spTgt>
                                        </p:tgtEl>
                                        <p:attrNameLst>
                                          <p:attrName>style.visibility</p:attrName>
                                        </p:attrNameLst>
                                      </p:cBhvr>
                                      <p:to>
                                        <p:strVal val="visible"/>
                                      </p:to>
                                    </p:set>
                                    <p:animEffect transition="in" filter="fade">
                                      <p:cBhvr>
                                        <p:cTn id="23" dur="1000"/>
                                        <p:tgtEl>
                                          <p:spTgt spid="18435">
                                            <p:txEl>
                                              <p:pRg st="1" end="1"/>
                                            </p:txEl>
                                          </p:spTgt>
                                        </p:tgtEl>
                                      </p:cBhvr>
                                    </p:animEffect>
                                    <p:anim calcmode="lin" valueType="num">
                                      <p:cBhvr>
                                        <p:cTn id="24"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843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843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8435">
                                            <p:txEl>
                                              <p:pRg st="2" end="2"/>
                                            </p:txEl>
                                          </p:spTgt>
                                        </p:tgtEl>
                                        <p:attrNameLst>
                                          <p:attrName>style.visibility</p:attrName>
                                        </p:attrNameLst>
                                      </p:cBhvr>
                                      <p:to>
                                        <p:strVal val="visible"/>
                                      </p:to>
                                    </p:set>
                                    <p:animEffect transition="in" filter="fade">
                                      <p:cBhvr>
                                        <p:cTn id="31" dur="1000"/>
                                        <p:tgtEl>
                                          <p:spTgt spid="18435">
                                            <p:txEl>
                                              <p:pRg st="2" end="2"/>
                                            </p:txEl>
                                          </p:spTgt>
                                        </p:tgtEl>
                                      </p:cBhvr>
                                    </p:animEffect>
                                    <p:anim calcmode="lin" valueType="num">
                                      <p:cBhvr>
                                        <p:cTn id="32"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843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843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8435">
                                            <p:txEl>
                                              <p:pRg st="3" end="3"/>
                                            </p:txEl>
                                          </p:spTgt>
                                        </p:tgtEl>
                                        <p:attrNameLst>
                                          <p:attrName>style.visibility</p:attrName>
                                        </p:attrNameLst>
                                      </p:cBhvr>
                                      <p:to>
                                        <p:strVal val="visible"/>
                                      </p:to>
                                    </p:set>
                                    <p:animEffect transition="in" filter="fade">
                                      <p:cBhvr>
                                        <p:cTn id="39" dur="1000"/>
                                        <p:tgtEl>
                                          <p:spTgt spid="18435">
                                            <p:txEl>
                                              <p:pRg st="3" end="3"/>
                                            </p:txEl>
                                          </p:spTgt>
                                        </p:tgtEl>
                                      </p:cBhvr>
                                    </p:animEffect>
                                    <p:anim calcmode="lin" valueType="num">
                                      <p:cBhvr>
                                        <p:cTn id="40" dur="10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8435">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8435">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80"/>
          <p:cNvSpPr>
            <a:spLocks noGrp="1" noChangeArrowheads="1"/>
          </p:cNvSpPr>
          <p:nvPr>
            <p:ph type="ftr" sz="quarter" idx="3"/>
          </p:nvPr>
        </p:nvSpPr>
        <p:spPr/>
        <p:txBody>
          <a:bodyPr/>
          <a:lstStyle/>
          <a:p>
            <a:r>
              <a:rPr lang="en-US"/>
              <a:t>Chumbler - Properties of Matter</a:t>
            </a:r>
          </a:p>
        </p:txBody>
      </p:sp>
      <p:sp>
        <p:nvSpPr>
          <p:cNvPr id="9" name="Rectangle 81"/>
          <p:cNvSpPr>
            <a:spLocks noGrp="1" noChangeArrowheads="1"/>
          </p:cNvSpPr>
          <p:nvPr>
            <p:ph type="sldNum" sz="quarter" idx="4"/>
          </p:nvPr>
        </p:nvSpPr>
        <p:spPr/>
        <p:txBody>
          <a:bodyPr/>
          <a:lstStyle/>
          <a:p>
            <a:fld id="{39EF8C88-0680-4EAA-A618-A352E2D8C3F7}" type="slidenum">
              <a:rPr lang="en-US"/>
              <a:pPr/>
              <a:t>5</a:t>
            </a:fld>
            <a:endParaRPr lang="en-US"/>
          </a:p>
        </p:txBody>
      </p:sp>
      <p:sp>
        <p:nvSpPr>
          <p:cNvPr id="23554" name="Rectangle 2"/>
          <p:cNvSpPr>
            <a:spLocks noGrp="1" noChangeArrowheads="1"/>
          </p:cNvSpPr>
          <p:nvPr>
            <p:ph type="ctrTitle"/>
          </p:nvPr>
        </p:nvSpPr>
        <p:spPr/>
        <p:txBody>
          <a:bodyPr/>
          <a:lstStyle/>
          <a:p>
            <a:r>
              <a:rPr lang="en-US"/>
              <a:t>States of Matter</a:t>
            </a:r>
          </a:p>
        </p:txBody>
      </p:sp>
      <p:sp>
        <p:nvSpPr>
          <p:cNvPr id="23555" name="Rectangle 3"/>
          <p:cNvSpPr>
            <a:spLocks noGrp="1" noChangeArrowheads="1"/>
          </p:cNvSpPr>
          <p:nvPr>
            <p:ph type="subTitle" idx="1"/>
          </p:nvPr>
        </p:nvSpPr>
        <p:spPr>
          <a:xfrm>
            <a:off x="2514600" y="2362200"/>
            <a:ext cx="5943600" cy="4038600"/>
          </a:xfrm>
        </p:spPr>
        <p:txBody>
          <a:bodyPr/>
          <a:lstStyle/>
          <a:p>
            <a:pPr algn="ctr"/>
            <a:r>
              <a:rPr lang="en-US"/>
              <a:t> </a:t>
            </a:r>
            <a:r>
              <a:rPr lang="en-US" sz="4400" i="1" u="sng">
                <a:solidFill>
                  <a:schemeClr val="tx2"/>
                </a:solidFill>
              </a:rPr>
              <a:t>Solids</a:t>
            </a:r>
          </a:p>
          <a:p>
            <a:pPr algn="ctr"/>
            <a:endParaRPr lang="en-US" sz="900"/>
          </a:p>
          <a:p>
            <a:endParaRPr lang="en-US" sz="2400"/>
          </a:p>
          <a:p>
            <a:r>
              <a:rPr lang="en-US" sz="3600"/>
              <a:t>Particle Movement      Examples</a:t>
            </a:r>
          </a:p>
        </p:txBody>
      </p:sp>
      <p:sp>
        <p:nvSpPr>
          <p:cNvPr id="23556"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pic>
        <p:nvPicPr>
          <p:cNvPr id="23558" name="Picture 6" descr="diamond"/>
          <p:cNvPicPr>
            <a:picLocks noChangeAspect="1" noChangeArrowheads="1"/>
          </p:cNvPicPr>
          <p:nvPr/>
        </p:nvPicPr>
        <p:blipFill>
          <a:blip r:embed="rId2"/>
          <a:srcRect/>
          <a:stretch>
            <a:fillRect/>
          </a:stretch>
        </p:blipFill>
        <p:spPr bwMode="auto">
          <a:xfrm>
            <a:off x="5943600" y="4495800"/>
            <a:ext cx="1619250" cy="1031875"/>
          </a:xfrm>
          <a:prstGeom prst="rect">
            <a:avLst/>
          </a:prstGeom>
          <a:noFill/>
        </p:spPr>
      </p:pic>
      <p:pic>
        <p:nvPicPr>
          <p:cNvPr id="23559" name="Picture 7" descr="salt"/>
          <p:cNvPicPr>
            <a:picLocks noChangeAspect="1" noChangeArrowheads="1"/>
          </p:cNvPicPr>
          <p:nvPr/>
        </p:nvPicPr>
        <p:blipFill>
          <a:blip r:embed="rId3"/>
          <a:srcRect/>
          <a:stretch>
            <a:fillRect/>
          </a:stretch>
        </p:blipFill>
        <p:spPr bwMode="auto">
          <a:xfrm>
            <a:off x="7848600" y="4495800"/>
            <a:ext cx="600075" cy="1009650"/>
          </a:xfrm>
          <a:prstGeom prst="rect">
            <a:avLst/>
          </a:prstGeom>
          <a:noFill/>
        </p:spPr>
      </p:pic>
      <p:pic>
        <p:nvPicPr>
          <p:cNvPr id="23561" name="Picture 9" descr="solid"/>
          <p:cNvPicPr>
            <a:picLocks noChangeAspect="1" noChangeArrowheads="1" noCrop="1"/>
          </p:cNvPicPr>
          <p:nvPr/>
        </p:nvPicPr>
        <p:blipFill>
          <a:blip r:embed="rId4"/>
          <a:srcRect/>
          <a:stretch>
            <a:fillRect/>
          </a:stretch>
        </p:blipFill>
        <p:spPr bwMode="auto">
          <a:xfrm>
            <a:off x="3048000" y="4419600"/>
            <a:ext cx="1905000" cy="1905000"/>
          </a:xfrm>
          <a:prstGeom prst="rect">
            <a:avLst/>
          </a:prstGeom>
          <a:noFill/>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ipe(down)">
                                      <p:cBhvr>
                                        <p:cTn id="7" dur="580">
                                          <p:stCondLst>
                                            <p:cond delay="0"/>
                                          </p:stCondLst>
                                        </p:cTn>
                                        <p:tgtEl>
                                          <p:spTgt spid="23554"/>
                                        </p:tgtEl>
                                      </p:cBhvr>
                                    </p:animEffect>
                                    <p:anim calcmode="lin" valueType="num">
                                      <p:cBhvr>
                                        <p:cTn id="8" dur="1822" tmFilter="0,0; 0.14,0.36; 0.43,0.73; 0.71,0.91; 1.0,1.0">
                                          <p:stCondLst>
                                            <p:cond delay="0"/>
                                          </p:stCondLst>
                                        </p:cTn>
                                        <p:tgtEl>
                                          <p:spTgt spid="2355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355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355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355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3554"/>
                                        </p:tgtEl>
                                        <p:attrNameLst>
                                          <p:attrName>ppt_y</p:attrName>
                                        </p:attrNameLst>
                                      </p:cBhvr>
                                      <p:tavLst>
                                        <p:tav tm="0" fmla="#ppt_y-sin(pi*$)/81">
                                          <p:val>
                                            <p:fltVal val="0"/>
                                          </p:val>
                                        </p:tav>
                                        <p:tav tm="100000">
                                          <p:val>
                                            <p:fltVal val="1"/>
                                          </p:val>
                                        </p:tav>
                                      </p:tavLst>
                                    </p:anim>
                                    <p:animScale>
                                      <p:cBhvr>
                                        <p:cTn id="13" dur="26">
                                          <p:stCondLst>
                                            <p:cond delay="650"/>
                                          </p:stCondLst>
                                        </p:cTn>
                                        <p:tgtEl>
                                          <p:spTgt spid="23554"/>
                                        </p:tgtEl>
                                      </p:cBhvr>
                                      <p:to x="100000" y="60000"/>
                                    </p:animScale>
                                    <p:animScale>
                                      <p:cBhvr>
                                        <p:cTn id="14" dur="166" decel="50000">
                                          <p:stCondLst>
                                            <p:cond delay="676"/>
                                          </p:stCondLst>
                                        </p:cTn>
                                        <p:tgtEl>
                                          <p:spTgt spid="23554"/>
                                        </p:tgtEl>
                                      </p:cBhvr>
                                      <p:to x="100000" y="100000"/>
                                    </p:animScale>
                                    <p:animScale>
                                      <p:cBhvr>
                                        <p:cTn id="15" dur="26">
                                          <p:stCondLst>
                                            <p:cond delay="1312"/>
                                          </p:stCondLst>
                                        </p:cTn>
                                        <p:tgtEl>
                                          <p:spTgt spid="23554"/>
                                        </p:tgtEl>
                                      </p:cBhvr>
                                      <p:to x="100000" y="80000"/>
                                    </p:animScale>
                                    <p:animScale>
                                      <p:cBhvr>
                                        <p:cTn id="16" dur="166" decel="50000">
                                          <p:stCondLst>
                                            <p:cond delay="1338"/>
                                          </p:stCondLst>
                                        </p:cTn>
                                        <p:tgtEl>
                                          <p:spTgt spid="23554"/>
                                        </p:tgtEl>
                                      </p:cBhvr>
                                      <p:to x="100000" y="100000"/>
                                    </p:animScale>
                                    <p:animScale>
                                      <p:cBhvr>
                                        <p:cTn id="17" dur="26">
                                          <p:stCondLst>
                                            <p:cond delay="1642"/>
                                          </p:stCondLst>
                                        </p:cTn>
                                        <p:tgtEl>
                                          <p:spTgt spid="23554"/>
                                        </p:tgtEl>
                                      </p:cBhvr>
                                      <p:to x="100000" y="90000"/>
                                    </p:animScale>
                                    <p:animScale>
                                      <p:cBhvr>
                                        <p:cTn id="18" dur="166" decel="50000">
                                          <p:stCondLst>
                                            <p:cond delay="1668"/>
                                          </p:stCondLst>
                                        </p:cTn>
                                        <p:tgtEl>
                                          <p:spTgt spid="23554"/>
                                        </p:tgtEl>
                                      </p:cBhvr>
                                      <p:to x="100000" y="100000"/>
                                    </p:animScale>
                                    <p:animScale>
                                      <p:cBhvr>
                                        <p:cTn id="19" dur="26">
                                          <p:stCondLst>
                                            <p:cond delay="1808"/>
                                          </p:stCondLst>
                                        </p:cTn>
                                        <p:tgtEl>
                                          <p:spTgt spid="23554"/>
                                        </p:tgtEl>
                                      </p:cBhvr>
                                      <p:to x="100000" y="95000"/>
                                    </p:animScale>
                                    <p:animScale>
                                      <p:cBhvr>
                                        <p:cTn id="20" dur="166" decel="50000">
                                          <p:stCondLst>
                                            <p:cond delay="1834"/>
                                          </p:stCondLst>
                                        </p:cTn>
                                        <p:tgtEl>
                                          <p:spTgt spid="2355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3555">
                                            <p:txEl>
                                              <p:pRg st="0" end="0"/>
                                            </p:txEl>
                                          </p:spTgt>
                                        </p:tgtEl>
                                        <p:attrNameLst>
                                          <p:attrName>style.visibility</p:attrName>
                                        </p:attrNameLst>
                                      </p:cBhvr>
                                      <p:to>
                                        <p:strVal val="visible"/>
                                      </p:to>
                                    </p:set>
                                    <p:animEffect transition="in" filter="wipe(down)">
                                      <p:cBhvr>
                                        <p:cTn id="25" dur="580">
                                          <p:stCondLst>
                                            <p:cond delay="0"/>
                                          </p:stCondLst>
                                        </p:cTn>
                                        <p:tgtEl>
                                          <p:spTgt spid="23555">
                                            <p:txEl>
                                              <p:pRg st="0" end="0"/>
                                            </p:txEl>
                                          </p:spTgt>
                                        </p:tgtEl>
                                      </p:cBhvr>
                                    </p:animEffect>
                                    <p:anim calcmode="lin" valueType="num">
                                      <p:cBhvr>
                                        <p:cTn id="26" dur="1822" tmFilter="0,0; 0.14,0.36; 0.43,0.73; 0.71,0.91; 1.0,1.0">
                                          <p:stCondLst>
                                            <p:cond delay="0"/>
                                          </p:stCondLst>
                                        </p:cTn>
                                        <p:tgtEl>
                                          <p:spTgt spid="23555">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3555">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3555">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3555">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3555">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3555">
                                            <p:txEl>
                                              <p:pRg st="0" end="0"/>
                                            </p:txEl>
                                          </p:spTgt>
                                        </p:tgtEl>
                                      </p:cBhvr>
                                      <p:to x="100000" y="60000"/>
                                    </p:animScale>
                                    <p:animScale>
                                      <p:cBhvr>
                                        <p:cTn id="32" dur="166" decel="50000">
                                          <p:stCondLst>
                                            <p:cond delay="676"/>
                                          </p:stCondLst>
                                        </p:cTn>
                                        <p:tgtEl>
                                          <p:spTgt spid="23555">
                                            <p:txEl>
                                              <p:pRg st="0" end="0"/>
                                            </p:txEl>
                                          </p:spTgt>
                                        </p:tgtEl>
                                      </p:cBhvr>
                                      <p:to x="100000" y="100000"/>
                                    </p:animScale>
                                    <p:animScale>
                                      <p:cBhvr>
                                        <p:cTn id="33" dur="26">
                                          <p:stCondLst>
                                            <p:cond delay="1312"/>
                                          </p:stCondLst>
                                        </p:cTn>
                                        <p:tgtEl>
                                          <p:spTgt spid="23555">
                                            <p:txEl>
                                              <p:pRg st="0" end="0"/>
                                            </p:txEl>
                                          </p:spTgt>
                                        </p:tgtEl>
                                      </p:cBhvr>
                                      <p:to x="100000" y="80000"/>
                                    </p:animScale>
                                    <p:animScale>
                                      <p:cBhvr>
                                        <p:cTn id="34" dur="166" decel="50000">
                                          <p:stCondLst>
                                            <p:cond delay="1338"/>
                                          </p:stCondLst>
                                        </p:cTn>
                                        <p:tgtEl>
                                          <p:spTgt spid="23555">
                                            <p:txEl>
                                              <p:pRg st="0" end="0"/>
                                            </p:txEl>
                                          </p:spTgt>
                                        </p:tgtEl>
                                      </p:cBhvr>
                                      <p:to x="100000" y="100000"/>
                                    </p:animScale>
                                    <p:animScale>
                                      <p:cBhvr>
                                        <p:cTn id="35" dur="26">
                                          <p:stCondLst>
                                            <p:cond delay="1642"/>
                                          </p:stCondLst>
                                        </p:cTn>
                                        <p:tgtEl>
                                          <p:spTgt spid="23555">
                                            <p:txEl>
                                              <p:pRg st="0" end="0"/>
                                            </p:txEl>
                                          </p:spTgt>
                                        </p:tgtEl>
                                      </p:cBhvr>
                                      <p:to x="100000" y="90000"/>
                                    </p:animScale>
                                    <p:animScale>
                                      <p:cBhvr>
                                        <p:cTn id="36" dur="166" decel="50000">
                                          <p:stCondLst>
                                            <p:cond delay="1668"/>
                                          </p:stCondLst>
                                        </p:cTn>
                                        <p:tgtEl>
                                          <p:spTgt spid="23555">
                                            <p:txEl>
                                              <p:pRg st="0" end="0"/>
                                            </p:txEl>
                                          </p:spTgt>
                                        </p:tgtEl>
                                      </p:cBhvr>
                                      <p:to x="100000" y="100000"/>
                                    </p:animScale>
                                    <p:animScale>
                                      <p:cBhvr>
                                        <p:cTn id="37" dur="26">
                                          <p:stCondLst>
                                            <p:cond delay="1808"/>
                                          </p:stCondLst>
                                        </p:cTn>
                                        <p:tgtEl>
                                          <p:spTgt spid="23555">
                                            <p:txEl>
                                              <p:pRg st="0" end="0"/>
                                            </p:txEl>
                                          </p:spTgt>
                                        </p:tgtEl>
                                      </p:cBhvr>
                                      <p:to x="100000" y="95000"/>
                                    </p:animScale>
                                    <p:animScale>
                                      <p:cBhvr>
                                        <p:cTn id="38" dur="166" decel="50000">
                                          <p:stCondLst>
                                            <p:cond delay="1834"/>
                                          </p:stCondLst>
                                        </p:cTn>
                                        <p:tgtEl>
                                          <p:spTgt spid="23555">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3555">
                                            <p:txEl>
                                              <p:pRg st="3" end="3"/>
                                            </p:txEl>
                                          </p:spTgt>
                                        </p:tgtEl>
                                        <p:attrNameLst>
                                          <p:attrName>style.visibility</p:attrName>
                                        </p:attrNameLst>
                                      </p:cBhvr>
                                      <p:to>
                                        <p:strVal val="visible"/>
                                      </p:to>
                                    </p:set>
                                    <p:animEffect transition="in" filter="wipe(down)">
                                      <p:cBhvr>
                                        <p:cTn id="43" dur="580">
                                          <p:stCondLst>
                                            <p:cond delay="0"/>
                                          </p:stCondLst>
                                        </p:cTn>
                                        <p:tgtEl>
                                          <p:spTgt spid="23555">
                                            <p:txEl>
                                              <p:pRg st="3" end="3"/>
                                            </p:txEl>
                                          </p:spTgt>
                                        </p:tgtEl>
                                      </p:cBhvr>
                                    </p:animEffect>
                                    <p:anim calcmode="lin" valueType="num">
                                      <p:cBhvr>
                                        <p:cTn id="44" dur="1822" tmFilter="0,0; 0.14,0.36; 0.43,0.73; 0.71,0.91; 1.0,1.0">
                                          <p:stCondLst>
                                            <p:cond delay="0"/>
                                          </p:stCondLst>
                                        </p:cTn>
                                        <p:tgtEl>
                                          <p:spTgt spid="23555">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3555">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3555">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3555">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3555">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3555">
                                            <p:txEl>
                                              <p:pRg st="3" end="3"/>
                                            </p:txEl>
                                          </p:spTgt>
                                        </p:tgtEl>
                                      </p:cBhvr>
                                      <p:to x="100000" y="60000"/>
                                    </p:animScale>
                                    <p:animScale>
                                      <p:cBhvr>
                                        <p:cTn id="50" dur="166" decel="50000">
                                          <p:stCondLst>
                                            <p:cond delay="676"/>
                                          </p:stCondLst>
                                        </p:cTn>
                                        <p:tgtEl>
                                          <p:spTgt spid="23555">
                                            <p:txEl>
                                              <p:pRg st="3" end="3"/>
                                            </p:txEl>
                                          </p:spTgt>
                                        </p:tgtEl>
                                      </p:cBhvr>
                                      <p:to x="100000" y="100000"/>
                                    </p:animScale>
                                    <p:animScale>
                                      <p:cBhvr>
                                        <p:cTn id="51" dur="26">
                                          <p:stCondLst>
                                            <p:cond delay="1312"/>
                                          </p:stCondLst>
                                        </p:cTn>
                                        <p:tgtEl>
                                          <p:spTgt spid="23555">
                                            <p:txEl>
                                              <p:pRg st="3" end="3"/>
                                            </p:txEl>
                                          </p:spTgt>
                                        </p:tgtEl>
                                      </p:cBhvr>
                                      <p:to x="100000" y="80000"/>
                                    </p:animScale>
                                    <p:animScale>
                                      <p:cBhvr>
                                        <p:cTn id="52" dur="166" decel="50000">
                                          <p:stCondLst>
                                            <p:cond delay="1338"/>
                                          </p:stCondLst>
                                        </p:cTn>
                                        <p:tgtEl>
                                          <p:spTgt spid="23555">
                                            <p:txEl>
                                              <p:pRg st="3" end="3"/>
                                            </p:txEl>
                                          </p:spTgt>
                                        </p:tgtEl>
                                      </p:cBhvr>
                                      <p:to x="100000" y="100000"/>
                                    </p:animScale>
                                    <p:animScale>
                                      <p:cBhvr>
                                        <p:cTn id="53" dur="26">
                                          <p:stCondLst>
                                            <p:cond delay="1642"/>
                                          </p:stCondLst>
                                        </p:cTn>
                                        <p:tgtEl>
                                          <p:spTgt spid="23555">
                                            <p:txEl>
                                              <p:pRg st="3" end="3"/>
                                            </p:txEl>
                                          </p:spTgt>
                                        </p:tgtEl>
                                      </p:cBhvr>
                                      <p:to x="100000" y="90000"/>
                                    </p:animScale>
                                    <p:animScale>
                                      <p:cBhvr>
                                        <p:cTn id="54" dur="166" decel="50000">
                                          <p:stCondLst>
                                            <p:cond delay="1668"/>
                                          </p:stCondLst>
                                        </p:cTn>
                                        <p:tgtEl>
                                          <p:spTgt spid="23555">
                                            <p:txEl>
                                              <p:pRg st="3" end="3"/>
                                            </p:txEl>
                                          </p:spTgt>
                                        </p:tgtEl>
                                      </p:cBhvr>
                                      <p:to x="100000" y="100000"/>
                                    </p:animScale>
                                    <p:animScale>
                                      <p:cBhvr>
                                        <p:cTn id="55" dur="26">
                                          <p:stCondLst>
                                            <p:cond delay="1808"/>
                                          </p:stCondLst>
                                        </p:cTn>
                                        <p:tgtEl>
                                          <p:spTgt spid="23555">
                                            <p:txEl>
                                              <p:pRg st="3" end="3"/>
                                            </p:txEl>
                                          </p:spTgt>
                                        </p:tgtEl>
                                      </p:cBhvr>
                                      <p:to x="100000" y="95000"/>
                                    </p:animScale>
                                    <p:animScale>
                                      <p:cBhvr>
                                        <p:cTn id="56" dur="166" decel="50000">
                                          <p:stCondLst>
                                            <p:cond delay="1834"/>
                                          </p:stCondLst>
                                        </p:cTn>
                                        <p:tgtEl>
                                          <p:spTgt spid="23555">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3561"/>
                                        </p:tgtEl>
                                        <p:attrNameLst>
                                          <p:attrName>style.visibility</p:attrName>
                                        </p:attrNameLst>
                                      </p:cBhvr>
                                      <p:to>
                                        <p:strVal val="visible"/>
                                      </p:to>
                                    </p:set>
                                    <p:animEffect transition="in" filter="wipe(down)">
                                      <p:cBhvr>
                                        <p:cTn id="61" dur="580">
                                          <p:stCondLst>
                                            <p:cond delay="0"/>
                                          </p:stCondLst>
                                        </p:cTn>
                                        <p:tgtEl>
                                          <p:spTgt spid="23561"/>
                                        </p:tgtEl>
                                      </p:cBhvr>
                                    </p:animEffect>
                                    <p:anim calcmode="lin" valueType="num">
                                      <p:cBhvr>
                                        <p:cTn id="62" dur="1822" tmFilter="0,0; 0.14,0.36; 0.43,0.73; 0.71,0.91; 1.0,1.0">
                                          <p:stCondLst>
                                            <p:cond delay="0"/>
                                          </p:stCondLst>
                                        </p:cTn>
                                        <p:tgtEl>
                                          <p:spTgt spid="23561"/>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3561"/>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3561"/>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3561"/>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3561"/>
                                        </p:tgtEl>
                                        <p:attrNameLst>
                                          <p:attrName>ppt_y</p:attrName>
                                        </p:attrNameLst>
                                      </p:cBhvr>
                                      <p:tavLst>
                                        <p:tav tm="0" fmla="#ppt_y-sin(pi*$)/81">
                                          <p:val>
                                            <p:fltVal val="0"/>
                                          </p:val>
                                        </p:tav>
                                        <p:tav tm="100000">
                                          <p:val>
                                            <p:fltVal val="1"/>
                                          </p:val>
                                        </p:tav>
                                      </p:tavLst>
                                    </p:anim>
                                    <p:animScale>
                                      <p:cBhvr>
                                        <p:cTn id="67" dur="26">
                                          <p:stCondLst>
                                            <p:cond delay="650"/>
                                          </p:stCondLst>
                                        </p:cTn>
                                        <p:tgtEl>
                                          <p:spTgt spid="23561"/>
                                        </p:tgtEl>
                                      </p:cBhvr>
                                      <p:to x="100000" y="60000"/>
                                    </p:animScale>
                                    <p:animScale>
                                      <p:cBhvr>
                                        <p:cTn id="68" dur="166" decel="50000">
                                          <p:stCondLst>
                                            <p:cond delay="676"/>
                                          </p:stCondLst>
                                        </p:cTn>
                                        <p:tgtEl>
                                          <p:spTgt spid="23561"/>
                                        </p:tgtEl>
                                      </p:cBhvr>
                                      <p:to x="100000" y="100000"/>
                                    </p:animScale>
                                    <p:animScale>
                                      <p:cBhvr>
                                        <p:cTn id="69" dur="26">
                                          <p:stCondLst>
                                            <p:cond delay="1312"/>
                                          </p:stCondLst>
                                        </p:cTn>
                                        <p:tgtEl>
                                          <p:spTgt spid="23561"/>
                                        </p:tgtEl>
                                      </p:cBhvr>
                                      <p:to x="100000" y="80000"/>
                                    </p:animScale>
                                    <p:animScale>
                                      <p:cBhvr>
                                        <p:cTn id="70" dur="166" decel="50000">
                                          <p:stCondLst>
                                            <p:cond delay="1338"/>
                                          </p:stCondLst>
                                        </p:cTn>
                                        <p:tgtEl>
                                          <p:spTgt spid="23561"/>
                                        </p:tgtEl>
                                      </p:cBhvr>
                                      <p:to x="100000" y="100000"/>
                                    </p:animScale>
                                    <p:animScale>
                                      <p:cBhvr>
                                        <p:cTn id="71" dur="26">
                                          <p:stCondLst>
                                            <p:cond delay="1642"/>
                                          </p:stCondLst>
                                        </p:cTn>
                                        <p:tgtEl>
                                          <p:spTgt spid="23561"/>
                                        </p:tgtEl>
                                      </p:cBhvr>
                                      <p:to x="100000" y="90000"/>
                                    </p:animScale>
                                    <p:animScale>
                                      <p:cBhvr>
                                        <p:cTn id="72" dur="166" decel="50000">
                                          <p:stCondLst>
                                            <p:cond delay="1668"/>
                                          </p:stCondLst>
                                        </p:cTn>
                                        <p:tgtEl>
                                          <p:spTgt spid="23561"/>
                                        </p:tgtEl>
                                      </p:cBhvr>
                                      <p:to x="100000" y="100000"/>
                                    </p:animScale>
                                    <p:animScale>
                                      <p:cBhvr>
                                        <p:cTn id="73" dur="26">
                                          <p:stCondLst>
                                            <p:cond delay="1808"/>
                                          </p:stCondLst>
                                        </p:cTn>
                                        <p:tgtEl>
                                          <p:spTgt spid="23561"/>
                                        </p:tgtEl>
                                      </p:cBhvr>
                                      <p:to x="100000" y="95000"/>
                                    </p:animScale>
                                    <p:animScale>
                                      <p:cBhvr>
                                        <p:cTn id="74" dur="166" decel="50000">
                                          <p:stCondLst>
                                            <p:cond delay="1834"/>
                                          </p:stCondLst>
                                        </p:cTn>
                                        <p:tgtEl>
                                          <p:spTgt spid="23561"/>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3558"/>
                                        </p:tgtEl>
                                        <p:attrNameLst>
                                          <p:attrName>style.visibility</p:attrName>
                                        </p:attrNameLst>
                                      </p:cBhvr>
                                      <p:to>
                                        <p:strVal val="visible"/>
                                      </p:to>
                                    </p:set>
                                    <p:animEffect transition="in" filter="wipe(down)">
                                      <p:cBhvr>
                                        <p:cTn id="79" dur="580">
                                          <p:stCondLst>
                                            <p:cond delay="0"/>
                                          </p:stCondLst>
                                        </p:cTn>
                                        <p:tgtEl>
                                          <p:spTgt spid="23558"/>
                                        </p:tgtEl>
                                      </p:cBhvr>
                                    </p:animEffect>
                                    <p:anim calcmode="lin" valueType="num">
                                      <p:cBhvr>
                                        <p:cTn id="80" dur="1822" tmFilter="0,0; 0.14,0.36; 0.43,0.73; 0.71,0.91; 1.0,1.0">
                                          <p:stCondLst>
                                            <p:cond delay="0"/>
                                          </p:stCondLst>
                                        </p:cTn>
                                        <p:tgtEl>
                                          <p:spTgt spid="23558"/>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3558"/>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3558"/>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3558"/>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3558"/>
                                        </p:tgtEl>
                                        <p:attrNameLst>
                                          <p:attrName>ppt_y</p:attrName>
                                        </p:attrNameLst>
                                      </p:cBhvr>
                                      <p:tavLst>
                                        <p:tav tm="0" fmla="#ppt_y-sin(pi*$)/81">
                                          <p:val>
                                            <p:fltVal val="0"/>
                                          </p:val>
                                        </p:tav>
                                        <p:tav tm="100000">
                                          <p:val>
                                            <p:fltVal val="1"/>
                                          </p:val>
                                        </p:tav>
                                      </p:tavLst>
                                    </p:anim>
                                    <p:animScale>
                                      <p:cBhvr>
                                        <p:cTn id="85" dur="26">
                                          <p:stCondLst>
                                            <p:cond delay="650"/>
                                          </p:stCondLst>
                                        </p:cTn>
                                        <p:tgtEl>
                                          <p:spTgt spid="23558"/>
                                        </p:tgtEl>
                                      </p:cBhvr>
                                      <p:to x="100000" y="60000"/>
                                    </p:animScale>
                                    <p:animScale>
                                      <p:cBhvr>
                                        <p:cTn id="86" dur="166" decel="50000">
                                          <p:stCondLst>
                                            <p:cond delay="676"/>
                                          </p:stCondLst>
                                        </p:cTn>
                                        <p:tgtEl>
                                          <p:spTgt spid="23558"/>
                                        </p:tgtEl>
                                      </p:cBhvr>
                                      <p:to x="100000" y="100000"/>
                                    </p:animScale>
                                    <p:animScale>
                                      <p:cBhvr>
                                        <p:cTn id="87" dur="26">
                                          <p:stCondLst>
                                            <p:cond delay="1312"/>
                                          </p:stCondLst>
                                        </p:cTn>
                                        <p:tgtEl>
                                          <p:spTgt spid="23558"/>
                                        </p:tgtEl>
                                      </p:cBhvr>
                                      <p:to x="100000" y="80000"/>
                                    </p:animScale>
                                    <p:animScale>
                                      <p:cBhvr>
                                        <p:cTn id="88" dur="166" decel="50000">
                                          <p:stCondLst>
                                            <p:cond delay="1338"/>
                                          </p:stCondLst>
                                        </p:cTn>
                                        <p:tgtEl>
                                          <p:spTgt spid="23558"/>
                                        </p:tgtEl>
                                      </p:cBhvr>
                                      <p:to x="100000" y="100000"/>
                                    </p:animScale>
                                    <p:animScale>
                                      <p:cBhvr>
                                        <p:cTn id="89" dur="26">
                                          <p:stCondLst>
                                            <p:cond delay="1642"/>
                                          </p:stCondLst>
                                        </p:cTn>
                                        <p:tgtEl>
                                          <p:spTgt spid="23558"/>
                                        </p:tgtEl>
                                      </p:cBhvr>
                                      <p:to x="100000" y="90000"/>
                                    </p:animScale>
                                    <p:animScale>
                                      <p:cBhvr>
                                        <p:cTn id="90" dur="166" decel="50000">
                                          <p:stCondLst>
                                            <p:cond delay="1668"/>
                                          </p:stCondLst>
                                        </p:cTn>
                                        <p:tgtEl>
                                          <p:spTgt spid="23558"/>
                                        </p:tgtEl>
                                      </p:cBhvr>
                                      <p:to x="100000" y="100000"/>
                                    </p:animScale>
                                    <p:animScale>
                                      <p:cBhvr>
                                        <p:cTn id="91" dur="26">
                                          <p:stCondLst>
                                            <p:cond delay="1808"/>
                                          </p:stCondLst>
                                        </p:cTn>
                                        <p:tgtEl>
                                          <p:spTgt spid="23558"/>
                                        </p:tgtEl>
                                      </p:cBhvr>
                                      <p:to x="100000" y="95000"/>
                                    </p:animScale>
                                    <p:animScale>
                                      <p:cBhvr>
                                        <p:cTn id="92" dur="166" decel="50000">
                                          <p:stCondLst>
                                            <p:cond delay="1834"/>
                                          </p:stCondLst>
                                        </p:cTn>
                                        <p:tgtEl>
                                          <p:spTgt spid="23558"/>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23559"/>
                                        </p:tgtEl>
                                        <p:attrNameLst>
                                          <p:attrName>style.visibility</p:attrName>
                                        </p:attrNameLst>
                                      </p:cBhvr>
                                      <p:to>
                                        <p:strVal val="visible"/>
                                      </p:to>
                                    </p:set>
                                    <p:animEffect transition="in" filter="wipe(down)">
                                      <p:cBhvr>
                                        <p:cTn id="97" dur="580">
                                          <p:stCondLst>
                                            <p:cond delay="0"/>
                                          </p:stCondLst>
                                        </p:cTn>
                                        <p:tgtEl>
                                          <p:spTgt spid="23559"/>
                                        </p:tgtEl>
                                      </p:cBhvr>
                                    </p:animEffect>
                                    <p:anim calcmode="lin" valueType="num">
                                      <p:cBhvr>
                                        <p:cTn id="98" dur="1822" tmFilter="0,0; 0.14,0.36; 0.43,0.73; 0.71,0.91; 1.0,1.0">
                                          <p:stCondLst>
                                            <p:cond delay="0"/>
                                          </p:stCondLst>
                                        </p:cTn>
                                        <p:tgtEl>
                                          <p:spTgt spid="23559"/>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3559"/>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3559"/>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3559"/>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3559"/>
                                        </p:tgtEl>
                                        <p:attrNameLst>
                                          <p:attrName>ppt_y</p:attrName>
                                        </p:attrNameLst>
                                      </p:cBhvr>
                                      <p:tavLst>
                                        <p:tav tm="0" fmla="#ppt_y-sin(pi*$)/81">
                                          <p:val>
                                            <p:fltVal val="0"/>
                                          </p:val>
                                        </p:tav>
                                        <p:tav tm="100000">
                                          <p:val>
                                            <p:fltVal val="1"/>
                                          </p:val>
                                        </p:tav>
                                      </p:tavLst>
                                    </p:anim>
                                    <p:animScale>
                                      <p:cBhvr>
                                        <p:cTn id="103" dur="26">
                                          <p:stCondLst>
                                            <p:cond delay="650"/>
                                          </p:stCondLst>
                                        </p:cTn>
                                        <p:tgtEl>
                                          <p:spTgt spid="23559"/>
                                        </p:tgtEl>
                                      </p:cBhvr>
                                      <p:to x="100000" y="60000"/>
                                    </p:animScale>
                                    <p:animScale>
                                      <p:cBhvr>
                                        <p:cTn id="104" dur="166" decel="50000">
                                          <p:stCondLst>
                                            <p:cond delay="676"/>
                                          </p:stCondLst>
                                        </p:cTn>
                                        <p:tgtEl>
                                          <p:spTgt spid="23559"/>
                                        </p:tgtEl>
                                      </p:cBhvr>
                                      <p:to x="100000" y="100000"/>
                                    </p:animScale>
                                    <p:animScale>
                                      <p:cBhvr>
                                        <p:cTn id="105" dur="26">
                                          <p:stCondLst>
                                            <p:cond delay="1312"/>
                                          </p:stCondLst>
                                        </p:cTn>
                                        <p:tgtEl>
                                          <p:spTgt spid="23559"/>
                                        </p:tgtEl>
                                      </p:cBhvr>
                                      <p:to x="100000" y="80000"/>
                                    </p:animScale>
                                    <p:animScale>
                                      <p:cBhvr>
                                        <p:cTn id="106" dur="166" decel="50000">
                                          <p:stCondLst>
                                            <p:cond delay="1338"/>
                                          </p:stCondLst>
                                        </p:cTn>
                                        <p:tgtEl>
                                          <p:spTgt spid="23559"/>
                                        </p:tgtEl>
                                      </p:cBhvr>
                                      <p:to x="100000" y="100000"/>
                                    </p:animScale>
                                    <p:animScale>
                                      <p:cBhvr>
                                        <p:cTn id="107" dur="26">
                                          <p:stCondLst>
                                            <p:cond delay="1642"/>
                                          </p:stCondLst>
                                        </p:cTn>
                                        <p:tgtEl>
                                          <p:spTgt spid="23559"/>
                                        </p:tgtEl>
                                      </p:cBhvr>
                                      <p:to x="100000" y="90000"/>
                                    </p:animScale>
                                    <p:animScale>
                                      <p:cBhvr>
                                        <p:cTn id="108" dur="166" decel="50000">
                                          <p:stCondLst>
                                            <p:cond delay="1668"/>
                                          </p:stCondLst>
                                        </p:cTn>
                                        <p:tgtEl>
                                          <p:spTgt spid="23559"/>
                                        </p:tgtEl>
                                      </p:cBhvr>
                                      <p:to x="100000" y="100000"/>
                                    </p:animScale>
                                    <p:animScale>
                                      <p:cBhvr>
                                        <p:cTn id="109" dur="26">
                                          <p:stCondLst>
                                            <p:cond delay="1808"/>
                                          </p:stCondLst>
                                        </p:cTn>
                                        <p:tgtEl>
                                          <p:spTgt spid="23559"/>
                                        </p:tgtEl>
                                      </p:cBhvr>
                                      <p:to x="100000" y="95000"/>
                                    </p:animScale>
                                    <p:animScale>
                                      <p:cBhvr>
                                        <p:cTn id="110" dur="166" decel="50000">
                                          <p:stCondLst>
                                            <p:cond delay="1834"/>
                                          </p:stCondLst>
                                        </p:cTn>
                                        <p:tgtEl>
                                          <p:spTgt spid="2355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0"/>
          <p:cNvSpPr>
            <a:spLocks noGrp="1" noChangeArrowheads="1"/>
          </p:cNvSpPr>
          <p:nvPr>
            <p:ph type="ftr" sz="quarter" idx="3"/>
          </p:nvPr>
        </p:nvSpPr>
        <p:spPr/>
        <p:txBody>
          <a:bodyPr/>
          <a:lstStyle/>
          <a:p>
            <a:r>
              <a:rPr lang="en-US"/>
              <a:t>Chumbler - Properties of Matter</a:t>
            </a:r>
          </a:p>
        </p:txBody>
      </p:sp>
      <p:sp>
        <p:nvSpPr>
          <p:cNvPr id="6" name="Rectangle 81"/>
          <p:cNvSpPr>
            <a:spLocks noGrp="1" noChangeArrowheads="1"/>
          </p:cNvSpPr>
          <p:nvPr>
            <p:ph type="sldNum" sz="quarter" idx="4"/>
          </p:nvPr>
        </p:nvSpPr>
        <p:spPr/>
        <p:txBody>
          <a:bodyPr/>
          <a:lstStyle/>
          <a:p>
            <a:fld id="{3AF83DA6-C01B-4874-9FD5-023E258C2283}" type="slidenum">
              <a:rPr lang="en-US"/>
              <a:pPr/>
              <a:t>6</a:t>
            </a:fld>
            <a:endParaRPr lang="en-US"/>
          </a:p>
        </p:txBody>
      </p:sp>
      <p:sp>
        <p:nvSpPr>
          <p:cNvPr id="20482" name="Rectangle 2"/>
          <p:cNvSpPr>
            <a:spLocks noGrp="1" noChangeArrowheads="1"/>
          </p:cNvSpPr>
          <p:nvPr>
            <p:ph type="ctrTitle"/>
          </p:nvPr>
        </p:nvSpPr>
        <p:spPr/>
        <p:txBody>
          <a:bodyPr/>
          <a:lstStyle/>
          <a:p>
            <a:r>
              <a:rPr lang="en-US"/>
              <a:t>States of Matter</a:t>
            </a:r>
          </a:p>
        </p:txBody>
      </p:sp>
      <p:sp>
        <p:nvSpPr>
          <p:cNvPr id="20483" name="Rectangle 3"/>
          <p:cNvSpPr>
            <a:spLocks noGrp="1" noChangeArrowheads="1"/>
          </p:cNvSpPr>
          <p:nvPr>
            <p:ph type="subTitle" idx="1"/>
          </p:nvPr>
        </p:nvSpPr>
        <p:spPr>
          <a:xfrm>
            <a:off x="2514600" y="2362200"/>
            <a:ext cx="5943600" cy="4038600"/>
          </a:xfrm>
        </p:spPr>
        <p:txBody>
          <a:bodyPr/>
          <a:lstStyle/>
          <a:p>
            <a:pPr algn="ctr"/>
            <a:r>
              <a:rPr lang="en-US" sz="4400" i="1" u="sng">
                <a:solidFill>
                  <a:schemeClr val="tx2"/>
                </a:solidFill>
              </a:rPr>
              <a:t>Liquids</a:t>
            </a:r>
          </a:p>
          <a:p>
            <a:pPr>
              <a:buFont typeface="Wingdings" pitchFamily="2" charset="2"/>
              <a:buChar char="§"/>
            </a:pPr>
            <a:r>
              <a:rPr lang="en-US"/>
              <a:t>Particles of liquids are tightly packed, but are far enough apart to slide over one another. </a:t>
            </a:r>
          </a:p>
          <a:p>
            <a:pPr>
              <a:buFont typeface="Wingdings" pitchFamily="2" charset="2"/>
              <a:buChar char="§"/>
            </a:pPr>
            <a:r>
              <a:rPr lang="en-US"/>
              <a:t>Liquids have an indefinite shape and a definite volume. </a:t>
            </a:r>
          </a:p>
          <a:p>
            <a:pPr>
              <a:buFont typeface="Wingdings" pitchFamily="2" charset="2"/>
              <a:buChar char="§"/>
            </a:pPr>
            <a:r>
              <a:rPr lang="en-US"/>
              <a:t>Liquids have one free surface.</a:t>
            </a:r>
          </a:p>
        </p:txBody>
      </p:sp>
      <p:sp>
        <p:nvSpPr>
          <p:cNvPr id="20484"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1000"/>
                                        <p:tgtEl>
                                          <p:spTgt spid="20482"/>
                                        </p:tgtEl>
                                      </p:cBhvr>
                                    </p:animEffect>
                                    <p:anim calcmode="lin" valueType="num">
                                      <p:cBhvr>
                                        <p:cTn id="8" dur="1000" fill="hold"/>
                                        <p:tgtEl>
                                          <p:spTgt spid="20482"/>
                                        </p:tgtEl>
                                        <p:attrNameLst>
                                          <p:attrName>ppt_x</p:attrName>
                                        </p:attrNameLst>
                                      </p:cBhvr>
                                      <p:tavLst>
                                        <p:tav tm="0">
                                          <p:val>
                                            <p:strVal val="#ppt_x"/>
                                          </p:val>
                                        </p:tav>
                                        <p:tav tm="100000">
                                          <p:val>
                                            <p:strVal val="#ppt_x"/>
                                          </p:val>
                                        </p:tav>
                                      </p:tavLst>
                                    </p:anim>
                                    <p:anim calcmode="lin" valueType="num">
                                      <p:cBhvr>
                                        <p:cTn id="9" dur="1000" fill="hold"/>
                                        <p:tgtEl>
                                          <p:spTgt spid="2048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20483">
                                            <p:txEl>
                                              <p:pRg st="0" end="0"/>
                                            </p:txEl>
                                          </p:spTgt>
                                        </p:tgtEl>
                                        <p:attrNameLst>
                                          <p:attrName>style.visibility</p:attrName>
                                        </p:attrNameLst>
                                      </p:cBhvr>
                                      <p:to>
                                        <p:strVal val="visible"/>
                                      </p:to>
                                    </p:set>
                                    <p:animEffect transition="in" filter="fade">
                                      <p:cBhvr>
                                        <p:cTn id="14" dur="1000"/>
                                        <p:tgtEl>
                                          <p:spTgt spid="20483">
                                            <p:txEl>
                                              <p:pRg st="0" end="0"/>
                                            </p:txEl>
                                          </p:spTgt>
                                        </p:tgtEl>
                                      </p:cBhvr>
                                    </p:animEffect>
                                    <p:anim calcmode="lin" valueType="num">
                                      <p:cBhvr>
                                        <p:cTn id="15"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0483">
                                            <p:txEl>
                                              <p:pRg st="1" end="1"/>
                                            </p:txEl>
                                          </p:spTgt>
                                        </p:tgtEl>
                                        <p:attrNameLst>
                                          <p:attrName>style.visibility</p:attrName>
                                        </p:attrNameLst>
                                      </p:cBhvr>
                                      <p:to>
                                        <p:strVal val="visible"/>
                                      </p:to>
                                    </p:set>
                                    <p:animEffect transition="in" filter="fade">
                                      <p:cBhvr>
                                        <p:cTn id="21" dur="1000"/>
                                        <p:tgtEl>
                                          <p:spTgt spid="20483">
                                            <p:txEl>
                                              <p:pRg st="1" end="1"/>
                                            </p:txEl>
                                          </p:spTgt>
                                        </p:tgtEl>
                                      </p:cBhvr>
                                    </p:animEffect>
                                    <p:anim calcmode="lin" valueType="num">
                                      <p:cBhvr>
                                        <p:cTn id="22"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0483">
                                            <p:txEl>
                                              <p:pRg st="2" end="2"/>
                                            </p:txEl>
                                          </p:spTgt>
                                        </p:tgtEl>
                                        <p:attrNameLst>
                                          <p:attrName>style.visibility</p:attrName>
                                        </p:attrNameLst>
                                      </p:cBhvr>
                                      <p:to>
                                        <p:strVal val="visible"/>
                                      </p:to>
                                    </p:set>
                                    <p:animEffect transition="in" filter="fade">
                                      <p:cBhvr>
                                        <p:cTn id="28" dur="1000"/>
                                        <p:tgtEl>
                                          <p:spTgt spid="20483">
                                            <p:txEl>
                                              <p:pRg st="2" end="2"/>
                                            </p:txEl>
                                          </p:spTgt>
                                        </p:tgtEl>
                                      </p:cBhvr>
                                    </p:animEffect>
                                    <p:anim calcmode="lin" valueType="num">
                                      <p:cBhvr>
                                        <p:cTn id="29"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0483">
                                            <p:txEl>
                                              <p:pRg st="3" end="3"/>
                                            </p:txEl>
                                          </p:spTgt>
                                        </p:tgtEl>
                                        <p:attrNameLst>
                                          <p:attrName>style.visibility</p:attrName>
                                        </p:attrNameLst>
                                      </p:cBhvr>
                                      <p:to>
                                        <p:strVal val="visible"/>
                                      </p:to>
                                    </p:set>
                                    <p:animEffect transition="in" filter="fade">
                                      <p:cBhvr>
                                        <p:cTn id="35" dur="1000"/>
                                        <p:tgtEl>
                                          <p:spTgt spid="20483">
                                            <p:txEl>
                                              <p:pRg st="3" end="3"/>
                                            </p:txEl>
                                          </p:spTgt>
                                        </p:tgtEl>
                                      </p:cBhvr>
                                    </p:animEffect>
                                    <p:anim calcmode="lin" valueType="num">
                                      <p:cBhvr>
                                        <p:cTn id="36"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80"/>
          <p:cNvSpPr>
            <a:spLocks noGrp="1" noChangeArrowheads="1"/>
          </p:cNvSpPr>
          <p:nvPr>
            <p:ph type="ftr" sz="quarter" idx="3"/>
          </p:nvPr>
        </p:nvSpPr>
        <p:spPr/>
        <p:txBody>
          <a:bodyPr/>
          <a:lstStyle/>
          <a:p>
            <a:r>
              <a:rPr lang="en-US"/>
              <a:t>Chumbler - Properties of Matter</a:t>
            </a:r>
          </a:p>
        </p:txBody>
      </p:sp>
      <p:sp>
        <p:nvSpPr>
          <p:cNvPr id="9" name="Rectangle 81"/>
          <p:cNvSpPr>
            <a:spLocks noGrp="1" noChangeArrowheads="1"/>
          </p:cNvSpPr>
          <p:nvPr>
            <p:ph type="sldNum" sz="quarter" idx="4"/>
          </p:nvPr>
        </p:nvSpPr>
        <p:spPr/>
        <p:txBody>
          <a:bodyPr/>
          <a:lstStyle/>
          <a:p>
            <a:fld id="{88ED0D4F-125F-4E4C-87EF-B290E6A4FF18}" type="slidenum">
              <a:rPr lang="en-US"/>
              <a:pPr/>
              <a:t>7</a:t>
            </a:fld>
            <a:endParaRPr lang="en-US"/>
          </a:p>
        </p:txBody>
      </p:sp>
      <p:sp>
        <p:nvSpPr>
          <p:cNvPr id="24578" name="Rectangle 2"/>
          <p:cNvSpPr>
            <a:spLocks noGrp="1" noChangeArrowheads="1"/>
          </p:cNvSpPr>
          <p:nvPr>
            <p:ph type="ctrTitle"/>
          </p:nvPr>
        </p:nvSpPr>
        <p:spPr/>
        <p:txBody>
          <a:bodyPr/>
          <a:lstStyle/>
          <a:p>
            <a:r>
              <a:rPr lang="en-US"/>
              <a:t>States of Matter</a:t>
            </a:r>
          </a:p>
        </p:txBody>
      </p:sp>
      <p:sp>
        <p:nvSpPr>
          <p:cNvPr id="24579" name="Rectangle 3"/>
          <p:cNvSpPr>
            <a:spLocks noGrp="1" noChangeArrowheads="1"/>
          </p:cNvSpPr>
          <p:nvPr>
            <p:ph type="subTitle" idx="1"/>
          </p:nvPr>
        </p:nvSpPr>
        <p:spPr>
          <a:xfrm>
            <a:off x="2514600" y="2362200"/>
            <a:ext cx="5943600" cy="4038600"/>
          </a:xfrm>
        </p:spPr>
        <p:txBody>
          <a:bodyPr/>
          <a:lstStyle/>
          <a:p>
            <a:pPr algn="ctr"/>
            <a:r>
              <a:rPr lang="en-US"/>
              <a:t> </a:t>
            </a:r>
            <a:r>
              <a:rPr lang="en-US" sz="4400" i="1" u="sng">
                <a:solidFill>
                  <a:schemeClr val="tx2"/>
                </a:solidFill>
              </a:rPr>
              <a:t>Liquids</a:t>
            </a:r>
          </a:p>
          <a:p>
            <a:endParaRPr lang="en-US" sz="2000"/>
          </a:p>
          <a:p>
            <a:r>
              <a:rPr lang="en-US" sz="3600"/>
              <a:t>Particle Movement      Examples</a:t>
            </a:r>
            <a:endParaRPr lang="en-US" sz="4400"/>
          </a:p>
        </p:txBody>
      </p:sp>
      <p:sp>
        <p:nvSpPr>
          <p:cNvPr id="24580"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pic>
        <p:nvPicPr>
          <p:cNvPr id="24582" name="Picture 6" descr="Icon3"/>
          <p:cNvPicPr>
            <a:picLocks noChangeAspect="1" noChangeArrowheads="1"/>
          </p:cNvPicPr>
          <p:nvPr/>
        </p:nvPicPr>
        <p:blipFill>
          <a:blip r:embed="rId2"/>
          <a:srcRect/>
          <a:stretch>
            <a:fillRect/>
          </a:stretch>
        </p:blipFill>
        <p:spPr bwMode="auto">
          <a:xfrm>
            <a:off x="7239000" y="4267200"/>
            <a:ext cx="1054100" cy="1219200"/>
          </a:xfrm>
          <a:prstGeom prst="rect">
            <a:avLst/>
          </a:prstGeom>
          <a:noFill/>
        </p:spPr>
      </p:pic>
      <p:pic>
        <p:nvPicPr>
          <p:cNvPr id="24583" name="Picture 7" descr="mercury"/>
          <p:cNvPicPr>
            <a:picLocks noChangeAspect="1" noChangeArrowheads="1"/>
          </p:cNvPicPr>
          <p:nvPr/>
        </p:nvPicPr>
        <p:blipFill>
          <a:blip r:embed="rId3"/>
          <a:srcRect/>
          <a:stretch>
            <a:fillRect/>
          </a:stretch>
        </p:blipFill>
        <p:spPr bwMode="auto">
          <a:xfrm>
            <a:off x="5867400" y="4267200"/>
            <a:ext cx="1162050" cy="1095375"/>
          </a:xfrm>
          <a:prstGeom prst="rect">
            <a:avLst/>
          </a:prstGeom>
          <a:noFill/>
        </p:spPr>
      </p:pic>
      <p:pic>
        <p:nvPicPr>
          <p:cNvPr id="24585" name="Picture 9" descr="liquid"/>
          <p:cNvPicPr>
            <a:picLocks noChangeAspect="1" noChangeArrowheads="1" noCrop="1"/>
          </p:cNvPicPr>
          <p:nvPr/>
        </p:nvPicPr>
        <p:blipFill>
          <a:blip r:embed="rId4"/>
          <a:srcRect/>
          <a:stretch>
            <a:fillRect/>
          </a:stretch>
        </p:blipFill>
        <p:spPr bwMode="auto">
          <a:xfrm>
            <a:off x="2971800" y="4114800"/>
            <a:ext cx="2133600" cy="2133600"/>
          </a:xfrm>
          <a:prstGeom prst="rect">
            <a:avLst/>
          </a:prstGeom>
          <a:noFill/>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1000"/>
                                        <p:tgtEl>
                                          <p:spTgt spid="24578"/>
                                        </p:tgtEl>
                                      </p:cBhvr>
                                    </p:animEffect>
                                    <p:anim calcmode="lin" valueType="num">
                                      <p:cBhvr>
                                        <p:cTn id="8" dur="1000" fill="hold"/>
                                        <p:tgtEl>
                                          <p:spTgt spid="24578"/>
                                        </p:tgtEl>
                                        <p:attrNameLst>
                                          <p:attrName>ppt_x</p:attrName>
                                        </p:attrNameLst>
                                      </p:cBhvr>
                                      <p:tavLst>
                                        <p:tav tm="0">
                                          <p:val>
                                            <p:strVal val="#ppt_x"/>
                                          </p:val>
                                        </p:tav>
                                        <p:tav tm="100000">
                                          <p:val>
                                            <p:strVal val="#ppt_x"/>
                                          </p:val>
                                        </p:tav>
                                      </p:tavLst>
                                    </p:anim>
                                    <p:anim calcmode="lin" valueType="num">
                                      <p:cBhvr>
                                        <p:cTn id="9" dur="1000" fill="hold"/>
                                        <p:tgtEl>
                                          <p:spTgt spid="2457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Effect transition="in" filter="fade">
                                      <p:cBhvr>
                                        <p:cTn id="14" dur="1000"/>
                                        <p:tgtEl>
                                          <p:spTgt spid="24579">
                                            <p:txEl>
                                              <p:pRg st="0" end="0"/>
                                            </p:txEl>
                                          </p:spTgt>
                                        </p:tgtEl>
                                      </p:cBhvr>
                                    </p:animEffect>
                                    <p:anim calcmode="lin" valueType="num">
                                      <p:cBhvr>
                                        <p:cTn id="15"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Effect transition="in" filter="fade">
                                      <p:cBhvr>
                                        <p:cTn id="21" dur="1000"/>
                                        <p:tgtEl>
                                          <p:spTgt spid="24579">
                                            <p:txEl>
                                              <p:pRg st="2" end="2"/>
                                            </p:txEl>
                                          </p:spTgt>
                                        </p:tgtEl>
                                      </p:cBhvr>
                                    </p:animEffect>
                                    <p:anim calcmode="lin" valueType="num">
                                      <p:cBhvr>
                                        <p:cTn id="22"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24585"/>
                                        </p:tgtEl>
                                        <p:attrNameLst>
                                          <p:attrName>style.visibility</p:attrName>
                                        </p:attrNameLst>
                                      </p:cBhvr>
                                      <p:to>
                                        <p:strVal val="visible"/>
                                      </p:to>
                                    </p:set>
                                    <p:animEffect transition="in" filter="fade">
                                      <p:cBhvr>
                                        <p:cTn id="28" dur="1000"/>
                                        <p:tgtEl>
                                          <p:spTgt spid="24585"/>
                                        </p:tgtEl>
                                      </p:cBhvr>
                                    </p:animEffect>
                                    <p:anim calcmode="lin" valueType="num">
                                      <p:cBhvr>
                                        <p:cTn id="29" dur="1000" fill="hold"/>
                                        <p:tgtEl>
                                          <p:spTgt spid="24585"/>
                                        </p:tgtEl>
                                        <p:attrNameLst>
                                          <p:attrName>ppt_x</p:attrName>
                                        </p:attrNameLst>
                                      </p:cBhvr>
                                      <p:tavLst>
                                        <p:tav tm="0">
                                          <p:val>
                                            <p:strVal val="#ppt_x"/>
                                          </p:val>
                                        </p:tav>
                                        <p:tav tm="100000">
                                          <p:val>
                                            <p:strVal val="#ppt_x"/>
                                          </p:val>
                                        </p:tav>
                                      </p:tavLst>
                                    </p:anim>
                                    <p:anim calcmode="lin" valueType="num">
                                      <p:cBhvr>
                                        <p:cTn id="30" dur="1000" fill="hold"/>
                                        <p:tgtEl>
                                          <p:spTgt spid="2458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24583"/>
                                        </p:tgtEl>
                                        <p:attrNameLst>
                                          <p:attrName>style.visibility</p:attrName>
                                        </p:attrNameLst>
                                      </p:cBhvr>
                                      <p:to>
                                        <p:strVal val="visible"/>
                                      </p:to>
                                    </p:set>
                                    <p:animEffect transition="in" filter="fade">
                                      <p:cBhvr>
                                        <p:cTn id="35" dur="1000"/>
                                        <p:tgtEl>
                                          <p:spTgt spid="24583"/>
                                        </p:tgtEl>
                                      </p:cBhvr>
                                    </p:animEffect>
                                    <p:anim calcmode="lin" valueType="num">
                                      <p:cBhvr>
                                        <p:cTn id="36" dur="1000" fill="hold"/>
                                        <p:tgtEl>
                                          <p:spTgt spid="24583"/>
                                        </p:tgtEl>
                                        <p:attrNameLst>
                                          <p:attrName>ppt_x</p:attrName>
                                        </p:attrNameLst>
                                      </p:cBhvr>
                                      <p:tavLst>
                                        <p:tav tm="0">
                                          <p:val>
                                            <p:strVal val="#ppt_x"/>
                                          </p:val>
                                        </p:tav>
                                        <p:tav tm="100000">
                                          <p:val>
                                            <p:strVal val="#ppt_x"/>
                                          </p:val>
                                        </p:tav>
                                      </p:tavLst>
                                    </p:anim>
                                    <p:anim calcmode="lin" valueType="num">
                                      <p:cBhvr>
                                        <p:cTn id="37" dur="1000" fill="hold"/>
                                        <p:tgtEl>
                                          <p:spTgt spid="2458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24582"/>
                                        </p:tgtEl>
                                        <p:attrNameLst>
                                          <p:attrName>style.visibility</p:attrName>
                                        </p:attrNameLst>
                                      </p:cBhvr>
                                      <p:to>
                                        <p:strVal val="visible"/>
                                      </p:to>
                                    </p:set>
                                    <p:animEffect transition="in" filter="fade">
                                      <p:cBhvr>
                                        <p:cTn id="42" dur="1000"/>
                                        <p:tgtEl>
                                          <p:spTgt spid="24582"/>
                                        </p:tgtEl>
                                      </p:cBhvr>
                                    </p:animEffect>
                                    <p:anim calcmode="lin" valueType="num">
                                      <p:cBhvr>
                                        <p:cTn id="43" dur="1000" fill="hold"/>
                                        <p:tgtEl>
                                          <p:spTgt spid="24582"/>
                                        </p:tgtEl>
                                        <p:attrNameLst>
                                          <p:attrName>ppt_x</p:attrName>
                                        </p:attrNameLst>
                                      </p:cBhvr>
                                      <p:tavLst>
                                        <p:tav tm="0">
                                          <p:val>
                                            <p:strVal val="#ppt_x"/>
                                          </p:val>
                                        </p:tav>
                                        <p:tav tm="100000">
                                          <p:val>
                                            <p:strVal val="#ppt_x"/>
                                          </p:val>
                                        </p:tav>
                                      </p:tavLst>
                                    </p:anim>
                                    <p:anim calcmode="lin" valueType="num">
                                      <p:cBhvr>
                                        <p:cTn id="44" dur="1000" fill="hold"/>
                                        <p:tgtEl>
                                          <p:spTgt spid="245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0"/>
          <p:cNvSpPr>
            <a:spLocks noGrp="1" noChangeArrowheads="1"/>
          </p:cNvSpPr>
          <p:nvPr>
            <p:ph type="ftr" sz="quarter" idx="3"/>
          </p:nvPr>
        </p:nvSpPr>
        <p:spPr/>
        <p:txBody>
          <a:bodyPr/>
          <a:lstStyle/>
          <a:p>
            <a:r>
              <a:rPr lang="en-US"/>
              <a:t>Chumbler - Properties of Matter</a:t>
            </a:r>
          </a:p>
        </p:txBody>
      </p:sp>
      <p:sp>
        <p:nvSpPr>
          <p:cNvPr id="6" name="Rectangle 81"/>
          <p:cNvSpPr>
            <a:spLocks noGrp="1" noChangeArrowheads="1"/>
          </p:cNvSpPr>
          <p:nvPr>
            <p:ph type="sldNum" sz="quarter" idx="4"/>
          </p:nvPr>
        </p:nvSpPr>
        <p:spPr/>
        <p:txBody>
          <a:bodyPr/>
          <a:lstStyle/>
          <a:p>
            <a:fld id="{C29B0B2E-416A-46DB-8646-C73013C92685}" type="slidenum">
              <a:rPr lang="en-US"/>
              <a:pPr/>
              <a:t>8</a:t>
            </a:fld>
            <a:endParaRPr lang="en-US"/>
          </a:p>
        </p:txBody>
      </p:sp>
      <p:sp>
        <p:nvSpPr>
          <p:cNvPr id="21506" name="Rectangle 2"/>
          <p:cNvSpPr>
            <a:spLocks noGrp="1" noChangeArrowheads="1"/>
          </p:cNvSpPr>
          <p:nvPr>
            <p:ph type="ctrTitle"/>
          </p:nvPr>
        </p:nvSpPr>
        <p:spPr/>
        <p:txBody>
          <a:bodyPr/>
          <a:lstStyle/>
          <a:p>
            <a:r>
              <a:rPr lang="en-US"/>
              <a:t>States of Matter</a:t>
            </a:r>
          </a:p>
        </p:txBody>
      </p:sp>
      <p:sp>
        <p:nvSpPr>
          <p:cNvPr id="21507" name="Rectangle 3"/>
          <p:cNvSpPr>
            <a:spLocks noGrp="1" noChangeArrowheads="1"/>
          </p:cNvSpPr>
          <p:nvPr>
            <p:ph type="subTitle" idx="1"/>
          </p:nvPr>
        </p:nvSpPr>
        <p:spPr>
          <a:xfrm>
            <a:off x="2514600" y="2362200"/>
            <a:ext cx="5943600" cy="4038600"/>
          </a:xfrm>
        </p:spPr>
        <p:txBody>
          <a:bodyPr/>
          <a:lstStyle/>
          <a:p>
            <a:pPr algn="ctr"/>
            <a:r>
              <a:rPr lang="en-US" sz="4400" i="1" u="sng">
                <a:solidFill>
                  <a:schemeClr val="tx2"/>
                </a:solidFill>
              </a:rPr>
              <a:t>Gases</a:t>
            </a:r>
          </a:p>
          <a:p>
            <a:pPr>
              <a:buFont typeface="Wingdings" pitchFamily="2" charset="2"/>
              <a:buChar char="§"/>
            </a:pPr>
            <a:r>
              <a:rPr lang="en-US"/>
              <a:t>Particles of gases are very far apart and move freely. </a:t>
            </a:r>
          </a:p>
          <a:p>
            <a:pPr>
              <a:buFont typeface="Wingdings" pitchFamily="2" charset="2"/>
              <a:buChar char="§"/>
            </a:pPr>
            <a:r>
              <a:rPr lang="en-US"/>
              <a:t>Gases have an indefinite shape and an indefinite volume. </a:t>
            </a:r>
          </a:p>
          <a:p>
            <a:pPr>
              <a:buFont typeface="Wingdings" pitchFamily="2" charset="2"/>
              <a:buChar char="§"/>
            </a:pPr>
            <a:r>
              <a:rPr lang="en-US"/>
              <a:t>Gases have no free surfaces.</a:t>
            </a:r>
          </a:p>
        </p:txBody>
      </p:sp>
      <p:sp>
        <p:nvSpPr>
          <p:cNvPr id="21508"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1506"/>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1" presetClass="entr" presetSubtype="0" fill="hold" grpId="0" nodeType="clickEffect">
                                  <p:stCondLst>
                                    <p:cond delay="0"/>
                                  </p:stCondLst>
                                  <p:iterate type="lt">
                                    <p:tmPct val="10000"/>
                                  </p:iterate>
                                  <p:childTnLst>
                                    <p:set>
                                      <p:cBhvr>
                                        <p:cTn id="10" dur="1" fill="hold">
                                          <p:stCondLst>
                                            <p:cond delay="0"/>
                                          </p:stCondLst>
                                        </p:cTn>
                                        <p:tgtEl>
                                          <p:spTgt spid="21507">
                                            <p:txEl>
                                              <p:pRg st="0" end="0"/>
                                            </p:txEl>
                                          </p:spTgt>
                                        </p:tgtEl>
                                        <p:attrNameLst>
                                          <p:attrName>style.visibility</p:attrName>
                                        </p:attrNameLst>
                                      </p:cBhvr>
                                      <p:to>
                                        <p:strVal val="visible"/>
                                      </p:to>
                                    </p:set>
                                    <p:anim calcmode="lin" valueType="num">
                                      <p:cBhvr>
                                        <p:cTn id="11" dur="500" fill="hold"/>
                                        <p:tgtEl>
                                          <p:spTgt spid="2150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21507">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2150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2150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2150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21507">
                                            <p:txEl>
                                              <p:pRg st="1" end="1"/>
                                            </p:txEl>
                                          </p:spTgt>
                                        </p:tgtEl>
                                        <p:attrNameLst>
                                          <p:attrName>style.visibility</p:attrName>
                                        </p:attrNameLst>
                                      </p:cBhvr>
                                      <p:to>
                                        <p:strVal val="visible"/>
                                      </p:to>
                                    </p:set>
                                    <p:anim calcmode="lin" valueType="num">
                                      <p:cBhvr>
                                        <p:cTn id="20" dur="500" fill="hold"/>
                                        <p:tgtEl>
                                          <p:spTgt spid="2150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21507">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2150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2150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2150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21507">
                                            <p:txEl>
                                              <p:pRg st="2" end="2"/>
                                            </p:txEl>
                                          </p:spTgt>
                                        </p:tgtEl>
                                        <p:attrNameLst>
                                          <p:attrName>style.visibility</p:attrName>
                                        </p:attrNameLst>
                                      </p:cBhvr>
                                      <p:to>
                                        <p:strVal val="visible"/>
                                      </p:to>
                                    </p:set>
                                    <p:anim calcmode="lin" valueType="num">
                                      <p:cBhvr>
                                        <p:cTn id="29" dur="500" fill="hold"/>
                                        <p:tgtEl>
                                          <p:spTgt spid="21507">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21507">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21507">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21507">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21507">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1" presetClass="entr" presetSubtype="0" fill="hold" grpId="0" nodeType="clickEffect">
                                  <p:stCondLst>
                                    <p:cond delay="0"/>
                                  </p:stCondLst>
                                  <p:iterate type="lt">
                                    <p:tmPct val="10000"/>
                                  </p:iterate>
                                  <p:childTnLst>
                                    <p:set>
                                      <p:cBhvr>
                                        <p:cTn id="37" dur="1" fill="hold">
                                          <p:stCondLst>
                                            <p:cond delay="0"/>
                                          </p:stCondLst>
                                        </p:cTn>
                                        <p:tgtEl>
                                          <p:spTgt spid="21507">
                                            <p:txEl>
                                              <p:pRg st="3" end="3"/>
                                            </p:txEl>
                                          </p:spTgt>
                                        </p:tgtEl>
                                        <p:attrNameLst>
                                          <p:attrName>style.visibility</p:attrName>
                                        </p:attrNameLst>
                                      </p:cBhvr>
                                      <p:to>
                                        <p:strVal val="visible"/>
                                      </p:to>
                                    </p:set>
                                    <p:anim calcmode="lin" valueType="num">
                                      <p:cBhvr>
                                        <p:cTn id="38" dur="500" fill="hold"/>
                                        <p:tgtEl>
                                          <p:spTgt spid="21507">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21507">
                                            <p:txEl>
                                              <p:pRg st="3" end="3"/>
                                            </p:txEl>
                                          </p:spTgt>
                                        </p:tgtEl>
                                        <p:attrNameLst>
                                          <p:attrName>ppt_y</p:attrName>
                                        </p:attrNameLst>
                                      </p:cBhvr>
                                      <p:tavLst>
                                        <p:tav tm="0">
                                          <p:val>
                                            <p:strVal val="#ppt_y"/>
                                          </p:val>
                                        </p:tav>
                                        <p:tav tm="100000">
                                          <p:val>
                                            <p:strVal val="#ppt_y"/>
                                          </p:val>
                                        </p:tav>
                                      </p:tavLst>
                                    </p:anim>
                                    <p:anim calcmode="lin" valueType="num">
                                      <p:cBhvr>
                                        <p:cTn id="40" dur="500" fill="hold"/>
                                        <p:tgtEl>
                                          <p:spTgt spid="21507">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21507">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80"/>
          <p:cNvSpPr>
            <a:spLocks noGrp="1" noChangeArrowheads="1"/>
          </p:cNvSpPr>
          <p:nvPr>
            <p:ph type="ftr" sz="quarter" idx="3"/>
          </p:nvPr>
        </p:nvSpPr>
        <p:spPr/>
        <p:txBody>
          <a:bodyPr/>
          <a:lstStyle/>
          <a:p>
            <a:r>
              <a:rPr lang="en-US"/>
              <a:t>Chumbler - Properties of Matter</a:t>
            </a:r>
          </a:p>
        </p:txBody>
      </p:sp>
      <p:sp>
        <p:nvSpPr>
          <p:cNvPr id="9" name="Rectangle 81"/>
          <p:cNvSpPr>
            <a:spLocks noGrp="1" noChangeArrowheads="1"/>
          </p:cNvSpPr>
          <p:nvPr>
            <p:ph type="sldNum" sz="quarter" idx="4"/>
          </p:nvPr>
        </p:nvSpPr>
        <p:spPr/>
        <p:txBody>
          <a:bodyPr/>
          <a:lstStyle/>
          <a:p>
            <a:fld id="{20F0E50C-1459-4779-A53E-728DB706DE43}" type="slidenum">
              <a:rPr lang="en-US"/>
              <a:pPr/>
              <a:t>9</a:t>
            </a:fld>
            <a:endParaRPr lang="en-US"/>
          </a:p>
        </p:txBody>
      </p:sp>
      <p:sp>
        <p:nvSpPr>
          <p:cNvPr id="25603" name="Rectangle 3"/>
          <p:cNvSpPr>
            <a:spLocks noGrp="1" noChangeArrowheads="1"/>
          </p:cNvSpPr>
          <p:nvPr>
            <p:ph type="subTitle" idx="1"/>
          </p:nvPr>
        </p:nvSpPr>
        <p:spPr>
          <a:xfrm>
            <a:off x="2514600" y="2362200"/>
            <a:ext cx="5943600" cy="4038600"/>
          </a:xfrm>
        </p:spPr>
        <p:txBody>
          <a:bodyPr/>
          <a:lstStyle/>
          <a:p>
            <a:pPr algn="ctr"/>
            <a:r>
              <a:rPr lang="en-US"/>
              <a:t> </a:t>
            </a:r>
            <a:r>
              <a:rPr lang="en-US" sz="4400" i="1" u="sng">
                <a:solidFill>
                  <a:schemeClr val="tx2"/>
                </a:solidFill>
              </a:rPr>
              <a:t>Gases</a:t>
            </a:r>
          </a:p>
          <a:p>
            <a:pPr algn="ctr"/>
            <a:endParaRPr lang="en-US"/>
          </a:p>
          <a:p>
            <a:pPr algn="ctr"/>
            <a:r>
              <a:rPr lang="en-US" sz="3600"/>
              <a:t>Particle Movement        Examples</a:t>
            </a:r>
          </a:p>
        </p:txBody>
      </p:sp>
      <p:sp>
        <p:nvSpPr>
          <p:cNvPr id="25604" name="Text Box 4"/>
          <p:cNvSpPr txBox="1">
            <a:spLocks noChangeArrowheads="1"/>
          </p:cNvSpPr>
          <p:nvPr/>
        </p:nvSpPr>
        <p:spPr bwMode="auto">
          <a:xfrm>
            <a:off x="5105400" y="3962400"/>
            <a:ext cx="184150" cy="457200"/>
          </a:xfrm>
          <a:prstGeom prst="rect">
            <a:avLst/>
          </a:prstGeom>
          <a:noFill/>
          <a:ln w="9525">
            <a:noFill/>
            <a:miter lim="800000"/>
            <a:headEnd/>
            <a:tailEnd/>
          </a:ln>
          <a:effectLst/>
        </p:spPr>
        <p:txBody>
          <a:bodyPr wrap="none">
            <a:spAutoFit/>
          </a:bodyPr>
          <a:lstStyle/>
          <a:p>
            <a:pPr algn="ctr"/>
            <a:endParaRPr lang="en-US"/>
          </a:p>
        </p:txBody>
      </p:sp>
      <p:pic>
        <p:nvPicPr>
          <p:cNvPr id="25606" name="Picture 6" descr="035"/>
          <p:cNvPicPr>
            <a:picLocks noChangeAspect="1" noChangeArrowheads="1"/>
          </p:cNvPicPr>
          <p:nvPr/>
        </p:nvPicPr>
        <p:blipFill>
          <a:blip r:embed="rId3" cstate="print"/>
          <a:srcRect/>
          <a:stretch>
            <a:fillRect/>
          </a:stretch>
        </p:blipFill>
        <p:spPr bwMode="auto">
          <a:xfrm>
            <a:off x="5867400" y="4648200"/>
            <a:ext cx="1295400" cy="1295400"/>
          </a:xfrm>
          <a:prstGeom prst="rect">
            <a:avLst/>
          </a:prstGeom>
          <a:noFill/>
        </p:spPr>
      </p:pic>
      <p:pic>
        <p:nvPicPr>
          <p:cNvPr id="25607" name="Picture 7" descr="Cl"/>
          <p:cNvPicPr>
            <a:picLocks noChangeAspect="1" noChangeArrowheads="1"/>
          </p:cNvPicPr>
          <p:nvPr/>
        </p:nvPicPr>
        <p:blipFill>
          <a:blip r:embed="rId4"/>
          <a:srcRect/>
          <a:stretch>
            <a:fillRect/>
          </a:stretch>
        </p:blipFill>
        <p:spPr bwMode="auto">
          <a:xfrm>
            <a:off x="7391400" y="4648200"/>
            <a:ext cx="1295400" cy="1295400"/>
          </a:xfrm>
          <a:prstGeom prst="rect">
            <a:avLst/>
          </a:prstGeom>
          <a:noFill/>
        </p:spPr>
      </p:pic>
      <p:pic>
        <p:nvPicPr>
          <p:cNvPr id="25609" name="Picture 9" descr="gas"/>
          <p:cNvPicPr>
            <a:picLocks noChangeAspect="1" noChangeArrowheads="1" noCrop="1"/>
          </p:cNvPicPr>
          <p:nvPr/>
        </p:nvPicPr>
        <p:blipFill>
          <a:blip r:embed="rId5"/>
          <a:srcRect/>
          <a:stretch>
            <a:fillRect/>
          </a:stretch>
        </p:blipFill>
        <p:spPr bwMode="auto">
          <a:xfrm>
            <a:off x="3048000" y="4343400"/>
            <a:ext cx="1981200" cy="1981200"/>
          </a:xfrm>
          <a:prstGeom prst="rect">
            <a:avLst/>
          </a:prstGeom>
          <a:noFill/>
        </p:spPr>
      </p:pic>
      <p:sp>
        <p:nvSpPr>
          <p:cNvPr id="25610" name="Rectangle 10"/>
          <p:cNvSpPr>
            <a:spLocks noChangeArrowheads="1"/>
          </p:cNvSpPr>
          <p:nvPr/>
        </p:nvSpPr>
        <p:spPr bwMode="auto">
          <a:xfrm>
            <a:off x="1219200" y="533400"/>
            <a:ext cx="7772400" cy="1143000"/>
          </a:xfrm>
          <a:prstGeom prst="rect">
            <a:avLst/>
          </a:prstGeom>
          <a:noFill/>
          <a:ln w="9525">
            <a:noFill/>
            <a:miter lim="800000"/>
            <a:headEnd/>
            <a:tailEnd/>
          </a:ln>
          <a:effectLst/>
        </p:spPr>
        <p:txBody>
          <a:bodyPr lIns="92075" tIns="46038" rIns="92075" bIns="46038" anchor="ctr"/>
          <a:lstStyle/>
          <a:p>
            <a:pPr algn="ctr"/>
            <a:r>
              <a:rPr lang="en-US" sz="4400">
                <a:solidFill>
                  <a:schemeClr val="tx2"/>
                </a:solidFill>
              </a:rPr>
              <a:t>States of Matter</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561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1" presetClass="entr" presetSubtype="0" fill="hold" nodeType="clickEffect">
                                  <p:stCondLst>
                                    <p:cond delay="0"/>
                                  </p:stCondLst>
                                  <p:iterate type="lt">
                                    <p:tmPct val="10000"/>
                                  </p:iterate>
                                  <p:childTnLst>
                                    <p:set>
                                      <p:cBhvr>
                                        <p:cTn id="10" dur="1" fill="hold">
                                          <p:stCondLst>
                                            <p:cond delay="0"/>
                                          </p:stCondLst>
                                        </p:cTn>
                                        <p:tgtEl>
                                          <p:spTgt spid="25603">
                                            <p:txEl>
                                              <p:pRg st="0" end="0"/>
                                            </p:txEl>
                                          </p:spTgt>
                                        </p:tgtEl>
                                        <p:attrNameLst>
                                          <p:attrName>style.visibility</p:attrName>
                                        </p:attrNameLst>
                                      </p:cBhvr>
                                      <p:to>
                                        <p:strVal val="visible"/>
                                      </p:to>
                                    </p:set>
                                    <p:anim calcmode="lin" valueType="num">
                                      <p:cBhvr>
                                        <p:cTn id="11" dur="500" fill="hold"/>
                                        <p:tgtEl>
                                          <p:spTgt spid="2560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25603">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2560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2560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2560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nodeType="clickEffect">
                                  <p:stCondLst>
                                    <p:cond delay="0"/>
                                  </p:stCondLst>
                                  <p:iterate type="lt">
                                    <p:tmPct val="10000"/>
                                  </p:iterate>
                                  <p:childTnLst>
                                    <p:set>
                                      <p:cBhvr>
                                        <p:cTn id="19" dur="1" fill="hold">
                                          <p:stCondLst>
                                            <p:cond delay="0"/>
                                          </p:stCondLst>
                                        </p:cTn>
                                        <p:tgtEl>
                                          <p:spTgt spid="25603">
                                            <p:txEl>
                                              <p:pRg st="2" end="2"/>
                                            </p:txEl>
                                          </p:spTgt>
                                        </p:tgtEl>
                                        <p:attrNameLst>
                                          <p:attrName>style.visibility</p:attrName>
                                        </p:attrNameLst>
                                      </p:cBhvr>
                                      <p:to>
                                        <p:strVal val="visible"/>
                                      </p:to>
                                    </p:set>
                                    <p:anim calcmode="lin" valueType="num">
                                      <p:cBhvr>
                                        <p:cTn id="20" dur="500" fill="hold"/>
                                        <p:tgtEl>
                                          <p:spTgt spid="2560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25603">
                                            <p:txEl>
                                              <p:pRg st="2" end="2"/>
                                            </p:txEl>
                                          </p:spTgt>
                                        </p:tgtEl>
                                        <p:attrNameLst>
                                          <p:attrName>ppt_y</p:attrName>
                                        </p:attrNameLst>
                                      </p:cBhvr>
                                      <p:tavLst>
                                        <p:tav tm="0">
                                          <p:val>
                                            <p:strVal val="#ppt_y"/>
                                          </p:val>
                                        </p:tav>
                                        <p:tav tm="100000">
                                          <p:val>
                                            <p:strVal val="#ppt_y"/>
                                          </p:val>
                                        </p:tav>
                                      </p:tavLst>
                                    </p:anim>
                                    <p:anim calcmode="lin" valueType="num">
                                      <p:cBhvr>
                                        <p:cTn id="22" dur="500" fill="hold"/>
                                        <p:tgtEl>
                                          <p:spTgt spid="2560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2560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2560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5609"/>
                                        </p:tgtEl>
                                        <p:attrNameLst>
                                          <p:attrName>style.visibility</p:attrName>
                                        </p:attrNameLst>
                                      </p:cBhvr>
                                      <p:to>
                                        <p:strVal val="visible"/>
                                      </p:to>
                                    </p:set>
                                    <p:anim calcmode="lin" valueType="num">
                                      <p:cBhvr additive="base">
                                        <p:cTn id="29" dur="1000" fill="hold"/>
                                        <p:tgtEl>
                                          <p:spTgt spid="25609"/>
                                        </p:tgtEl>
                                        <p:attrNameLst>
                                          <p:attrName>ppt_x</p:attrName>
                                        </p:attrNameLst>
                                      </p:cBhvr>
                                      <p:tavLst>
                                        <p:tav tm="0">
                                          <p:val>
                                            <p:strVal val="0-#ppt_w/2"/>
                                          </p:val>
                                        </p:tav>
                                        <p:tav tm="100000">
                                          <p:val>
                                            <p:strVal val="#ppt_x"/>
                                          </p:val>
                                        </p:tav>
                                      </p:tavLst>
                                    </p:anim>
                                    <p:anim calcmode="lin" valueType="num">
                                      <p:cBhvr additive="base">
                                        <p:cTn id="30" dur="1000" fill="hold"/>
                                        <p:tgtEl>
                                          <p:spTgt spid="2560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5606"/>
                                        </p:tgtEl>
                                        <p:attrNameLst>
                                          <p:attrName>style.visibility</p:attrName>
                                        </p:attrNameLst>
                                      </p:cBhvr>
                                      <p:to>
                                        <p:strVal val="visible"/>
                                      </p:to>
                                    </p:set>
                                    <p:anim calcmode="lin" valueType="num">
                                      <p:cBhvr additive="base">
                                        <p:cTn id="35" dur="1000" fill="hold"/>
                                        <p:tgtEl>
                                          <p:spTgt spid="25606"/>
                                        </p:tgtEl>
                                        <p:attrNameLst>
                                          <p:attrName>ppt_x</p:attrName>
                                        </p:attrNameLst>
                                      </p:cBhvr>
                                      <p:tavLst>
                                        <p:tav tm="0">
                                          <p:val>
                                            <p:strVal val="#ppt_x"/>
                                          </p:val>
                                        </p:tav>
                                        <p:tav tm="100000">
                                          <p:val>
                                            <p:strVal val="#ppt_x"/>
                                          </p:val>
                                        </p:tav>
                                      </p:tavLst>
                                    </p:anim>
                                    <p:anim calcmode="lin" valueType="num">
                                      <p:cBhvr additive="base">
                                        <p:cTn id="36" dur="1000" fill="hold"/>
                                        <p:tgtEl>
                                          <p:spTgt spid="2560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25607"/>
                                        </p:tgtEl>
                                        <p:attrNameLst>
                                          <p:attrName>style.visibility</p:attrName>
                                        </p:attrNameLst>
                                      </p:cBhvr>
                                      <p:to>
                                        <p:strVal val="visible"/>
                                      </p:to>
                                    </p:set>
                                    <p:anim calcmode="lin" valueType="num">
                                      <p:cBhvr additive="base">
                                        <p:cTn id="41" dur="1000" fill="hold"/>
                                        <p:tgtEl>
                                          <p:spTgt spid="25607"/>
                                        </p:tgtEl>
                                        <p:attrNameLst>
                                          <p:attrName>ppt_x</p:attrName>
                                        </p:attrNameLst>
                                      </p:cBhvr>
                                      <p:tavLst>
                                        <p:tav tm="0">
                                          <p:val>
                                            <p:strVal val="1+#ppt_w/2"/>
                                          </p:val>
                                        </p:tav>
                                        <p:tav tm="100000">
                                          <p:val>
                                            <p:strVal val="#ppt_x"/>
                                          </p:val>
                                        </p:tav>
                                      </p:tavLst>
                                    </p:anim>
                                    <p:anim calcmode="lin" valueType="num">
                                      <p:cBhvr additive="base">
                                        <p:cTn id="42" dur="1000" fill="hold"/>
                                        <p:tgtEl>
                                          <p:spTgt spid="256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0" grpId="0"/>
    </p:bldLst>
  </p:timing>
</p:sld>
</file>

<file path=ppt/theme/theme1.xml><?xml version="1.0" encoding="utf-8"?>
<a:theme xmlns:a="http://schemas.openxmlformats.org/drawingml/2006/main" name="Communicating Bad News">
  <a:themeElements>
    <a:clrScheme name="Communicating Bad News 1">
      <a:dk1>
        <a:srgbClr val="868686"/>
      </a:dk1>
      <a:lt1>
        <a:srgbClr val="FFCC99"/>
      </a:lt1>
      <a:dk2>
        <a:srgbClr val="000000"/>
      </a:dk2>
      <a:lt2>
        <a:srgbClr val="FF9966"/>
      </a:lt2>
      <a:accent1>
        <a:srgbClr val="009999"/>
      </a:accent1>
      <a:accent2>
        <a:srgbClr val="99CCFF"/>
      </a:accent2>
      <a:accent3>
        <a:srgbClr val="AAAAAA"/>
      </a:accent3>
      <a:accent4>
        <a:srgbClr val="DAAE82"/>
      </a:accent4>
      <a:accent5>
        <a:srgbClr val="AACACA"/>
      </a:accent5>
      <a:accent6>
        <a:srgbClr val="8AB9E7"/>
      </a:accent6>
      <a:hlink>
        <a:srgbClr val="FF6633"/>
      </a:hlink>
      <a:folHlink>
        <a:srgbClr val="CC3300"/>
      </a:folHlink>
    </a:clrScheme>
    <a:fontScheme name="Communicating Bad News">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municating Bad News 1">
        <a:dk1>
          <a:srgbClr val="868686"/>
        </a:dk1>
        <a:lt1>
          <a:srgbClr val="FFCC99"/>
        </a:lt1>
        <a:dk2>
          <a:srgbClr val="000000"/>
        </a:dk2>
        <a:lt2>
          <a:srgbClr val="FF9966"/>
        </a:lt2>
        <a:accent1>
          <a:srgbClr val="009999"/>
        </a:accent1>
        <a:accent2>
          <a:srgbClr val="99CCFF"/>
        </a:accent2>
        <a:accent3>
          <a:srgbClr val="AAAAAA"/>
        </a:accent3>
        <a:accent4>
          <a:srgbClr val="DAAE82"/>
        </a:accent4>
        <a:accent5>
          <a:srgbClr val="AACACA"/>
        </a:accent5>
        <a:accent6>
          <a:srgbClr val="8AB9E7"/>
        </a:accent6>
        <a:hlink>
          <a:srgbClr val="FF6633"/>
        </a:hlink>
        <a:folHlink>
          <a:srgbClr val="CC3300"/>
        </a:folHlink>
      </a:clrScheme>
      <a:clrMap bg1="dk2" tx1="lt1" bg2="dk1" tx2="lt2" accent1="accent1" accent2="accent2" accent3="accent3" accent4="accent4" accent5="accent5" accent6="accent6" hlink="hlink" folHlink="folHlink"/>
    </a:extraClrScheme>
    <a:extraClrScheme>
      <a:clrScheme name="Communicating Bad News 2">
        <a:dk1>
          <a:srgbClr val="000000"/>
        </a:dk1>
        <a:lt1>
          <a:srgbClr val="FDE3BA"/>
        </a:lt1>
        <a:dk2>
          <a:srgbClr val="000000"/>
        </a:dk2>
        <a:lt2>
          <a:srgbClr val="FF9933"/>
        </a:lt2>
        <a:accent1>
          <a:srgbClr val="FF6C49"/>
        </a:accent1>
        <a:accent2>
          <a:srgbClr val="99CCFF"/>
        </a:accent2>
        <a:accent3>
          <a:srgbClr val="FEEFD9"/>
        </a:accent3>
        <a:accent4>
          <a:srgbClr val="000000"/>
        </a:accent4>
        <a:accent5>
          <a:srgbClr val="FFBAB1"/>
        </a:accent5>
        <a:accent6>
          <a:srgbClr val="8AB9E7"/>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Communicating Bad News 3">
        <a:dk1>
          <a:srgbClr val="000000"/>
        </a:dk1>
        <a:lt1>
          <a:srgbClr val="FFFFFF"/>
        </a:lt1>
        <a:dk2>
          <a:srgbClr val="000000"/>
        </a:dk2>
        <a:lt2>
          <a:srgbClr val="B2B2B2"/>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Communicating Bad News</Template>
  <TotalTime>624</TotalTime>
  <Words>973</Words>
  <Application>Microsoft Office PowerPoint</Application>
  <PresentationFormat>On-screen Show (4:3)</PresentationFormat>
  <Paragraphs>158</Paragraphs>
  <Slides>17</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 Narrow</vt:lpstr>
      <vt:lpstr>Times New Roman</vt:lpstr>
      <vt:lpstr>Wingdings</vt:lpstr>
      <vt:lpstr>Communicating Bad News</vt:lpstr>
      <vt:lpstr>States of Matter</vt:lpstr>
      <vt:lpstr>States of Matter</vt:lpstr>
      <vt:lpstr>States of Matter</vt:lpstr>
      <vt:lpstr>States of Matter</vt:lpstr>
      <vt:lpstr>States of Matter</vt:lpstr>
      <vt:lpstr>States of Matter</vt:lpstr>
      <vt:lpstr>States of Matter</vt:lpstr>
      <vt:lpstr>States of Matter</vt:lpstr>
      <vt:lpstr>PowerPoint Presentation</vt:lpstr>
      <vt:lpstr>States of Matter</vt:lpstr>
      <vt:lpstr>States of Matter</vt:lpstr>
      <vt:lpstr>States of Matter</vt:lpstr>
      <vt:lpstr>States of Matter</vt:lpstr>
      <vt:lpstr>States of Matter</vt:lpstr>
      <vt:lpstr>PowerPoint Presentation</vt:lpstr>
      <vt:lpstr>States of Matter</vt:lpstr>
      <vt:lpstr>States of Matter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Hartley, Shannon</dc:creator>
  <cp:lastModifiedBy>Hartley, Shannon</cp:lastModifiedBy>
  <cp:revision>8</cp:revision>
  <cp:lastPrinted>1601-01-01T00:00:00Z</cp:lastPrinted>
  <dcterms:created xsi:type="dcterms:W3CDTF">1601-01-01T00:00:00Z</dcterms:created>
  <dcterms:modified xsi:type="dcterms:W3CDTF">2015-09-01T19:59:51Z</dcterms:modified>
</cp:coreProperties>
</file>